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61" r:id="rId4"/>
    <p:sldId id="293" r:id="rId5"/>
    <p:sldId id="313" r:id="rId6"/>
    <p:sldId id="314" r:id="rId7"/>
    <p:sldId id="281" r:id="rId8"/>
    <p:sldId id="323" r:id="rId9"/>
    <p:sldId id="312" r:id="rId10"/>
    <p:sldId id="258" r:id="rId11"/>
    <p:sldId id="277" r:id="rId12"/>
    <p:sldId id="294" r:id="rId13"/>
    <p:sldId id="283" r:id="rId14"/>
    <p:sldId id="284" r:id="rId15"/>
    <p:sldId id="285" r:id="rId16"/>
    <p:sldId id="286" r:id="rId17"/>
    <p:sldId id="287" r:id="rId18"/>
    <p:sldId id="324" r:id="rId19"/>
    <p:sldId id="295" r:id="rId20"/>
    <p:sldId id="315" r:id="rId21"/>
    <p:sldId id="328" r:id="rId22"/>
    <p:sldId id="296" r:id="rId23"/>
    <p:sldId id="316" r:id="rId24"/>
    <p:sldId id="297" r:id="rId25"/>
    <p:sldId id="282" r:id="rId26"/>
    <p:sldId id="288" r:id="rId27"/>
    <p:sldId id="290" r:id="rId28"/>
    <p:sldId id="291" r:id="rId29"/>
    <p:sldId id="325" r:id="rId30"/>
    <p:sldId id="298" r:id="rId31"/>
    <p:sldId id="304" r:id="rId32"/>
    <p:sldId id="307" r:id="rId33"/>
    <p:sldId id="317" r:id="rId34"/>
    <p:sldId id="326" r:id="rId35"/>
    <p:sldId id="299" r:id="rId36"/>
    <p:sldId id="318" r:id="rId37"/>
    <p:sldId id="303" r:id="rId38"/>
    <p:sldId id="319" r:id="rId39"/>
    <p:sldId id="300" r:id="rId40"/>
    <p:sldId id="320" r:id="rId41"/>
    <p:sldId id="309" r:id="rId42"/>
    <p:sldId id="305" r:id="rId43"/>
    <p:sldId id="308" r:id="rId44"/>
    <p:sldId id="279" r:id="rId45"/>
    <p:sldId id="310" r:id="rId46"/>
    <p:sldId id="280" r:id="rId47"/>
    <p:sldId id="321" r:id="rId48"/>
    <p:sldId id="322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0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71852" autoAdjust="0"/>
  </p:normalViewPr>
  <p:slideViewPr>
    <p:cSldViewPr snapToGrid="0">
      <p:cViewPr varScale="1">
        <p:scale>
          <a:sx n="72" d="100"/>
          <a:sy n="72" d="100"/>
        </p:scale>
        <p:origin x="15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4B6728-CDCE-4945-9E51-7671481B984E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ACE1B-80E5-4108-997B-BD7303DBDF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257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Fordele</a:t>
            </a:r>
            <a:r>
              <a:rPr lang="en-GB" dirty="0"/>
              <a:t>:</a:t>
            </a:r>
          </a:p>
          <a:p>
            <a:endParaRPr lang="en-GB" dirty="0"/>
          </a:p>
          <a:p>
            <a:r>
              <a:rPr lang="en-GB" dirty="0"/>
              <a:t>Alt </a:t>
            </a:r>
            <a:r>
              <a:rPr lang="en-GB" dirty="0" err="1"/>
              <a:t>samlet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løsning</a:t>
            </a:r>
            <a:endParaRPr lang="en-GB" dirty="0"/>
          </a:p>
          <a:p>
            <a:r>
              <a:rPr lang="en-GB" dirty="0" err="1"/>
              <a:t>Nemt</a:t>
            </a:r>
            <a:r>
              <a:rPr lang="en-GB" dirty="0"/>
              <a:t> at </a:t>
            </a:r>
            <a:r>
              <a:rPr lang="en-GB" dirty="0" err="1"/>
              <a:t>overskue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Bagdele</a:t>
            </a:r>
            <a:r>
              <a:rPr lang="en-GB" dirty="0"/>
              <a:t>:</a:t>
            </a:r>
          </a:p>
          <a:p>
            <a:r>
              <a:rPr lang="en-GB" dirty="0" err="1"/>
              <a:t>Skalerer</a:t>
            </a:r>
            <a:r>
              <a:rPr lang="en-GB" dirty="0"/>
              <a:t> </a:t>
            </a:r>
            <a:r>
              <a:rPr lang="en-GB" dirty="0" err="1"/>
              <a:t>ikke</a:t>
            </a:r>
            <a:endParaRPr lang="en-GB" dirty="0"/>
          </a:p>
          <a:p>
            <a:r>
              <a:rPr lang="en-GB" dirty="0" err="1"/>
              <a:t>Svært</a:t>
            </a:r>
            <a:r>
              <a:rPr lang="en-GB" dirty="0"/>
              <a:t> at </a:t>
            </a:r>
            <a:r>
              <a:rPr lang="en-GB" dirty="0" err="1"/>
              <a:t>håndtere</a:t>
            </a:r>
            <a:r>
              <a:rPr lang="en-GB" dirty="0"/>
              <a:t> </a:t>
            </a:r>
            <a:r>
              <a:rPr lang="en-GB" dirty="0" err="1"/>
              <a:t>når</a:t>
            </a:r>
            <a:r>
              <a:rPr lang="en-GB" dirty="0"/>
              <a:t> den </a:t>
            </a:r>
            <a:r>
              <a:rPr lang="en-GB" dirty="0" err="1"/>
              <a:t>bliver</a:t>
            </a:r>
            <a:r>
              <a:rPr lang="en-GB" dirty="0"/>
              <a:t> </a:t>
            </a:r>
            <a:r>
              <a:rPr lang="en-GB" dirty="0" err="1"/>
              <a:t>stor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CE1B-80E5-4108-997B-BD7303DBDF8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95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Infrastructure automation</a:t>
            </a:r>
          </a:p>
          <a:p>
            <a:r>
              <a:rPr lang="en-GB" dirty="0"/>
              <a:t>CI/CD</a:t>
            </a:r>
          </a:p>
          <a:p>
            <a:r>
              <a:rPr lang="en-GB" dirty="0"/>
              <a:t>Automated Testing</a:t>
            </a:r>
          </a:p>
          <a:p>
            <a:r>
              <a:rPr lang="en-GB" dirty="0" err="1"/>
              <a:t>Continous</a:t>
            </a:r>
            <a:r>
              <a:rPr lang="en-GB" dirty="0"/>
              <a:t> Delivery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CE1B-80E5-4108-997B-BD7303DBDF8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63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Database integration – no-no</a:t>
            </a:r>
          </a:p>
          <a:p>
            <a:r>
              <a:rPr lang="en-GB" dirty="0"/>
              <a:t>Integration via APIs to ensure evolve independently</a:t>
            </a:r>
          </a:p>
          <a:p>
            <a:r>
              <a:rPr lang="en-GB" dirty="0"/>
              <a:t>Bounded contexts</a:t>
            </a:r>
          </a:p>
          <a:p>
            <a:r>
              <a:rPr lang="en-GB" dirty="0"/>
              <a:t>Sometimes duplicate data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CE1B-80E5-4108-997B-BD7303DBDF8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823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Autonomy for teams</a:t>
            </a:r>
          </a:p>
          <a:p>
            <a:r>
              <a:rPr lang="en-GB" dirty="0"/>
              <a:t>- Share APIs  - not code</a:t>
            </a:r>
          </a:p>
          <a:p>
            <a:r>
              <a:rPr lang="en-GB" dirty="0"/>
              <a:t>- Dumb pipes and smart endpoints</a:t>
            </a:r>
          </a:p>
          <a:p>
            <a:r>
              <a:rPr lang="en-GB" dirty="0"/>
              <a:t>- ATOM feeds and Event Sourcing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CE1B-80E5-4108-997B-BD7303DBDF8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60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En</a:t>
            </a:r>
            <a:r>
              <a:rPr lang="en-GB" dirty="0"/>
              <a:t> service per host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Kunderne</a:t>
            </a:r>
            <a:r>
              <a:rPr lang="en-GB" dirty="0"/>
              <a:t> </a:t>
            </a:r>
            <a:r>
              <a:rPr lang="en-GB" dirty="0" err="1"/>
              <a:t>skriver</a:t>
            </a:r>
            <a:r>
              <a:rPr lang="en-GB" dirty="0"/>
              <a:t> tests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API </a:t>
            </a:r>
            <a:r>
              <a:rPr lang="en-GB" dirty="0" err="1"/>
              <a:t>skal</a:t>
            </a:r>
            <a:r>
              <a:rPr lang="en-GB" dirty="0"/>
              <a:t> </a:t>
            </a:r>
            <a:r>
              <a:rPr lang="en-GB" dirty="0" err="1"/>
              <a:t>opfylde</a:t>
            </a:r>
            <a:r>
              <a:rPr lang="en-GB" dirty="0"/>
              <a:t> (Consumer driven contracts) PACT </a:t>
            </a:r>
            <a:r>
              <a:rPr lang="en-GB" dirty="0" err="1"/>
              <a:t>som</a:t>
            </a:r>
            <a:r>
              <a:rPr lang="en-GB" dirty="0"/>
              <a:t> </a:t>
            </a:r>
            <a:r>
              <a:rPr lang="en-GB" dirty="0" err="1"/>
              <a:t>værktøj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Håndter</a:t>
            </a:r>
            <a:r>
              <a:rPr lang="en-GB" dirty="0"/>
              <a:t> </a:t>
            </a:r>
            <a:r>
              <a:rPr lang="en-GB" dirty="0" err="1"/>
              <a:t>nye</a:t>
            </a:r>
            <a:r>
              <a:rPr lang="en-GB" dirty="0"/>
              <a:t> </a:t>
            </a:r>
            <a:r>
              <a:rPr lang="en-GB" dirty="0" err="1"/>
              <a:t>versioner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Håndter</a:t>
            </a:r>
            <a:r>
              <a:rPr lang="en-GB" dirty="0"/>
              <a:t> breaking changes </a:t>
            </a:r>
          </a:p>
          <a:p>
            <a:pPr marL="171450" indent="-171450">
              <a:buFontTx/>
              <a:buChar char="-"/>
            </a:pPr>
            <a:r>
              <a:rPr lang="en-GB" dirty="0" err="1"/>
              <a:t>Kend</a:t>
            </a:r>
            <a:r>
              <a:rPr lang="en-GB" dirty="0"/>
              <a:t> dine </a:t>
            </a:r>
            <a:r>
              <a:rPr lang="en-GB" dirty="0" err="1"/>
              <a:t>brugere</a:t>
            </a:r>
            <a:r>
              <a:rPr lang="en-GB" dirty="0"/>
              <a:t> – </a:t>
            </a:r>
            <a:r>
              <a:rPr lang="en-GB" dirty="0" err="1"/>
              <a:t>hvem</a:t>
            </a:r>
            <a:r>
              <a:rPr lang="en-GB" dirty="0"/>
              <a:t> </a:t>
            </a:r>
            <a:r>
              <a:rPr lang="en-GB" dirty="0" err="1"/>
              <a:t>opgraderer</a:t>
            </a:r>
            <a:r>
              <a:rPr lang="en-GB" dirty="0"/>
              <a:t> </a:t>
            </a:r>
            <a:r>
              <a:rPr lang="en-GB" dirty="0" err="1"/>
              <a:t>og</a:t>
            </a:r>
            <a:r>
              <a:rPr lang="en-GB" dirty="0"/>
              <a:t> </a:t>
            </a:r>
            <a:r>
              <a:rPr lang="en-GB" dirty="0" err="1"/>
              <a:t>hvem</a:t>
            </a:r>
            <a:r>
              <a:rPr lang="en-GB" dirty="0"/>
              <a:t> </a:t>
            </a:r>
            <a:r>
              <a:rPr lang="en-GB" dirty="0" err="1"/>
              <a:t>gør</a:t>
            </a:r>
            <a:r>
              <a:rPr lang="en-GB" dirty="0"/>
              <a:t> </a:t>
            </a:r>
            <a:r>
              <a:rPr lang="en-GB" dirty="0" err="1"/>
              <a:t>ikke</a:t>
            </a:r>
            <a:r>
              <a:rPr lang="en-GB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CE1B-80E5-4108-997B-BD7303DBDF8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50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Dokumentation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Discovery </a:t>
            </a:r>
            <a:r>
              <a:rPr lang="en-GB" dirty="0" err="1"/>
              <a:t>af</a:t>
            </a:r>
            <a:r>
              <a:rPr lang="en-GB" dirty="0"/>
              <a:t>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CE1B-80E5-4108-997B-BD7303DBDF8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479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4400" dirty="0"/>
              <a:t>- Distributed != more resilient</a:t>
            </a:r>
          </a:p>
          <a:p>
            <a:r>
              <a:rPr lang="en-US" sz="4400" dirty="0"/>
              <a:t>- Fail fast</a:t>
            </a:r>
          </a:p>
          <a:p>
            <a:r>
              <a:rPr lang="en-US" sz="4400" dirty="0"/>
              <a:t>- Chaos Engineering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CE1B-80E5-4108-997B-BD7303DBDF8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393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 Consolidate all the things</a:t>
            </a:r>
          </a:p>
          <a:p>
            <a:r>
              <a:rPr lang="en-GB" dirty="0"/>
              <a:t>- Correlation IDs</a:t>
            </a:r>
          </a:p>
          <a:p>
            <a:r>
              <a:rPr lang="en-GB" dirty="0"/>
              <a:t>- Logs - Splunk, Kibana</a:t>
            </a:r>
          </a:p>
          <a:p>
            <a:r>
              <a:rPr lang="en-GB" dirty="0"/>
              <a:t>- Stats – </a:t>
            </a:r>
            <a:r>
              <a:rPr lang="en-GB" dirty="0" err="1"/>
              <a:t>NewRelic</a:t>
            </a:r>
            <a:r>
              <a:rPr lang="en-GB" dirty="0"/>
              <a:t>, AppInsights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ACE1B-80E5-4108-997B-BD7303DBDF8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00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42F3-A285-4B84-B5A8-8EC188BB15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10274-F775-4755-A835-8F1EEC197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C9E44-B4D5-4543-B32B-F9EBC968A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6687F-C97C-4F33-95E5-CE661D933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634EB-9CD2-438B-9930-3AB6FB1FF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75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EC071-0E30-43EF-9C13-3A8CD6B7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EC93A-EF5A-488C-859F-D9BCC611B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37C0B-8040-414A-934B-69755FF41E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8312C-AF9C-4C28-B275-E2A3710B0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62A31-63F1-4E99-84A4-58C7BE3A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31084-B50E-4E49-AB09-F7BCC911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259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3BF8-D7CF-4262-B48C-7BE063AF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AC2758-4F70-4AD5-8841-0C42C02565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3B037-D504-4261-969B-183817C26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73D50-7D4B-4409-B658-3E2ACCE37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737BE-DECF-49FF-83BE-35885FDFB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7038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D17E3-12FD-4F99-B2BC-06652450F2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3A458-B889-486F-A705-BD9025868E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C3E0A-7056-4A81-95A3-99E7984E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79DD4-9240-4CBB-8A86-0D50751C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60CB7-25A7-4841-9A01-8B3BBB065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983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03CA-15AF-478B-97A8-8D425F107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3F9B6-D59F-41D4-B9E7-D4E4848FB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DF7039-5A17-4A11-8F6F-E35DC51F1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4AD2D-78DD-4F65-B00C-6C276746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46614B-9D18-4482-BF49-95F8C9DC330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166604"/>
            <a:ext cx="2743200" cy="42164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8ED7C0F-EDC4-42FE-AC28-44077A3C203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30650" y="2169960"/>
            <a:ext cx="3565525" cy="41068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0F6D373-7EE2-4247-B7D5-A8391C9DEC8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845425" y="2166604"/>
            <a:ext cx="3622675" cy="4048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A09C32-A184-4463-8B45-31EAC1F4016A}"/>
              </a:ext>
            </a:extLst>
          </p:cNvPr>
          <p:cNvSpPr txBox="1"/>
          <p:nvPr userDrawn="1"/>
        </p:nvSpPr>
        <p:spPr>
          <a:xfrm>
            <a:off x="838200" y="174398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Georgia" panose="02040502050405020303" pitchFamily="18" charset="0"/>
              </a:rPr>
              <a:t>Beskrivelse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2B337-BFA0-42E6-8862-1A78CC8E75E0}"/>
              </a:ext>
            </a:extLst>
          </p:cNvPr>
          <p:cNvSpPr txBox="1"/>
          <p:nvPr userDrawn="1"/>
        </p:nvSpPr>
        <p:spPr>
          <a:xfrm>
            <a:off x="4038600" y="174398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Georgia" panose="02040502050405020303" pitchFamily="18" charset="0"/>
              </a:rPr>
              <a:t>Årsager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563A2-1B31-4BE5-9DDE-86A3DBBB8BE2}"/>
              </a:ext>
            </a:extLst>
          </p:cNvPr>
          <p:cNvSpPr txBox="1"/>
          <p:nvPr userDrawn="1"/>
        </p:nvSpPr>
        <p:spPr>
          <a:xfrm>
            <a:off x="7953375" y="174398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Georgia" panose="02040502050405020303" pitchFamily="18" charset="0"/>
              </a:rPr>
              <a:t>Konsekvenser</a:t>
            </a:r>
            <a:endParaRPr lang="en-GB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2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6F04-0165-4049-9CB0-CFD85228C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F1BBF-1CDB-46A7-AA0F-15D255FAB9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720DF-553A-450A-9A59-CD7BE37DC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624AE-22D6-4A82-9B7A-E16197379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10949-D850-41CF-95B5-BFC809073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962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D884-6256-4B9C-AA38-3DD2F82E3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F8E3E3-7B6D-4FFE-8483-390A59CBC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2B0D43-BE04-49AC-84E2-543F6910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D4BEB-C0C1-43CE-A82D-73195B999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887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822F1-E71F-4237-BE3E-9B646D1D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0F0DE-5546-4467-B79B-AD418007A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F8899-D839-47B1-A350-7039239D1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B10AD-1B3C-41FB-813A-D76F53115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892DC-F25E-4E61-B1FC-B63224E5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165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5816-8520-41B5-872A-265231E6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35CA7-0D5D-4F29-AD63-1610464C4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F87AAC-68B2-4C13-955E-D83FFA60D1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1DD99-0988-437E-AE6D-56399614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B909C-BA55-47BB-B0CF-169EEC6EE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2680B-548F-4005-B4D2-B3D480F1C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3543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1284-F8C8-439D-BB51-E9BECE0E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BC407-927C-42D7-AAF9-73A60F1EA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813788-5AE5-42DB-96AD-14876735E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C9102-347B-4E87-9B4F-7361DDD9F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9ACDC-EFEC-4237-B05E-5BEACA29E6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67B631-F66D-4976-BAA5-9B907A7E3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192859-4880-40CA-A7A2-68E121990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1A405-07E5-406B-B416-B4AC6D582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141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E508-79C1-4875-8842-5701E719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3C601-1684-45D8-AE92-EF6AF0080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A02168-D5F6-4C2A-9F62-23DCF3E33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019284-B258-4E80-806E-8B722132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02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09D7F-D573-4D44-A372-35850BC3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422AF-9C11-44EE-9A3D-CE9DF423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9408F-1BCF-42CF-846C-2C8787AD9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584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D772E-917F-4DBA-9675-62C765018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3E8F1-45EC-4304-8CCD-0C3E16A3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38FEB-B1B4-4F1B-B141-D8D5EC2A5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B9EAC-AF8B-4C17-9B32-3431B44F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BF729D-A396-4DF5-AA84-4C72D1B37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942B5-FC81-4C51-AF6B-65A8A0A5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42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57AC75-0BEB-4D73-B460-EDCA089C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6ACBC-BD29-433C-8698-28E631E49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00948-8E8E-4CFF-95EB-B1297060C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B00CC-A5DA-48B9-B07B-3AFBA2B029CB}" type="datetimeFigureOut">
              <a:rPr lang="en-GB" smtClean="0"/>
              <a:t>14/06/2018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A2484-E814-42A3-837D-9570EBB9B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09F11-FC82-40EA-B628-805B7E5A4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E3AFE-9467-4B3D-B18F-06BD4FFF68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57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3D797-A258-4BEC-9903-A0DE9F9BC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GB" sz="8800" dirty="0">
                <a:latin typeface="Georgia" panose="02040502050405020303" pitchFamily="18" charset="0"/>
              </a:rPr>
              <a:t>Microservices</a:t>
            </a:r>
            <a:br>
              <a:rPr lang="en-GB" sz="8800" b="1" dirty="0"/>
            </a:br>
            <a:r>
              <a:rPr lang="en-GB" sz="4800" dirty="0"/>
              <a:t>et </a:t>
            </a:r>
            <a:r>
              <a:rPr lang="en-GB" sz="4800" dirty="0" err="1"/>
              <a:t>overblik</a:t>
            </a:r>
            <a:endParaRPr lang="en-GB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EA4CEA-D931-4A17-BF07-AB5665EFA2BE}"/>
              </a:ext>
            </a:extLst>
          </p:cNvPr>
          <p:cNvSpPr txBox="1"/>
          <p:nvPr/>
        </p:nvSpPr>
        <p:spPr>
          <a:xfrm>
            <a:off x="9525740" y="5868139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eorgia" panose="02040502050405020303" pitchFamily="18" charset="0"/>
              </a:rPr>
              <a:t>Nikolaj Winnes</a:t>
            </a:r>
          </a:p>
        </p:txBody>
      </p:sp>
    </p:spTree>
    <p:extLst>
      <p:ext uri="{BB962C8B-B14F-4D97-AF65-F5344CB8AC3E}">
        <p14:creationId xmlns:p14="http://schemas.microsoft.com/office/powerpoint/2010/main" val="3703851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112B-355D-4C2A-8BE9-06E88F51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700" dirty="0">
                <a:latin typeface="Georgia" panose="02040502050405020303" pitchFamily="18" charset="0"/>
              </a:rPr>
              <a:t>Tag </a:t>
            </a:r>
            <a:r>
              <a:rPr lang="en-GB" sz="2700" dirty="0" err="1">
                <a:latin typeface="Georgia" panose="02040502050405020303" pitchFamily="18" charset="0"/>
              </a:rPr>
              <a:t>udgangspunkt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i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dit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br>
              <a:rPr lang="en-GB" sz="2700" dirty="0">
                <a:latin typeface="Georgia" panose="02040502050405020303" pitchFamily="18" charset="0"/>
              </a:rPr>
            </a:br>
            <a:r>
              <a:rPr lang="en-GB" sz="9800" dirty="0" err="1">
                <a:latin typeface="Georgia" panose="02040502050405020303" pitchFamily="18" charset="0"/>
              </a:rPr>
              <a:t>forretningsdomæne</a:t>
            </a:r>
            <a:endParaRPr lang="en-GB" sz="9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42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EF9B3-8FCF-4F96-90E2-0C1C71368D9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 w="38100">
            <a:noFill/>
          </a:ln>
        </p:spPr>
        <p:txBody>
          <a:bodyPr/>
          <a:lstStyle/>
          <a:p>
            <a:r>
              <a:rPr lang="en-GB" dirty="0" err="1">
                <a:latin typeface="Georgia" panose="02040502050405020303" pitchFamily="18" charset="0"/>
              </a:rPr>
              <a:t>Hotêl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FBEBACC7-E419-4039-8C50-ECDA373B67B0}"/>
              </a:ext>
            </a:extLst>
          </p:cNvPr>
          <p:cNvSpPr/>
          <p:nvPr/>
        </p:nvSpPr>
        <p:spPr>
          <a:xfrm>
            <a:off x="3338081" y="2574531"/>
            <a:ext cx="1290523" cy="111252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Room Service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6DA289F-93C5-40C7-8015-118005AF8A5F}"/>
              </a:ext>
            </a:extLst>
          </p:cNvPr>
          <p:cNvSpPr/>
          <p:nvPr/>
        </p:nvSpPr>
        <p:spPr>
          <a:xfrm>
            <a:off x="3983343" y="4423954"/>
            <a:ext cx="1290523" cy="111252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Mainte-nance</a:t>
            </a:r>
            <a:endParaRPr lang="en-GB" sz="1400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F29DDEF-1F20-4905-9005-04367EAA5F15}"/>
              </a:ext>
            </a:extLst>
          </p:cNvPr>
          <p:cNvSpPr/>
          <p:nvPr/>
        </p:nvSpPr>
        <p:spPr>
          <a:xfrm>
            <a:off x="5273866" y="1134428"/>
            <a:ext cx="1290523" cy="111252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Checkin</a:t>
            </a:r>
            <a:endParaRPr lang="en-GB" sz="1400" dirty="0">
              <a:solidFill>
                <a:schemeClr val="accent1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DF38D71-C17A-45CB-935D-80DC6195BFF4}"/>
              </a:ext>
            </a:extLst>
          </p:cNvPr>
          <p:cNvSpPr/>
          <p:nvPr/>
        </p:nvSpPr>
        <p:spPr>
          <a:xfrm>
            <a:off x="6564389" y="4423954"/>
            <a:ext cx="1290523" cy="111252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Booking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36CEC488-7895-4C29-AC66-25382953AD5D}"/>
              </a:ext>
            </a:extLst>
          </p:cNvPr>
          <p:cNvSpPr/>
          <p:nvPr/>
        </p:nvSpPr>
        <p:spPr>
          <a:xfrm>
            <a:off x="7209650" y="2574531"/>
            <a:ext cx="1290523" cy="111252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6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19109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112B-355D-4C2A-8BE9-06E88F51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8800" dirty="0" err="1">
                <a:latin typeface="Georgia" panose="02040502050405020303" pitchFamily="18" charset="0"/>
              </a:rPr>
              <a:t>Automatisér</a:t>
            </a:r>
            <a:br>
              <a:rPr lang="en-GB" dirty="0">
                <a:latin typeface="Georgia" panose="02040502050405020303" pitchFamily="18" charset="0"/>
              </a:rPr>
            </a:br>
            <a:r>
              <a:rPr lang="en-GB" sz="2400" dirty="0" err="1">
                <a:latin typeface="Georgia" panose="02040502050405020303" pitchFamily="18" charset="0"/>
              </a:rPr>
              <a:t>så</a:t>
            </a:r>
            <a:r>
              <a:rPr lang="en-GB" sz="2400" dirty="0">
                <a:latin typeface="Georgia" panose="02040502050405020303" pitchFamily="18" charset="0"/>
              </a:rPr>
              <a:t> </a:t>
            </a:r>
            <a:r>
              <a:rPr lang="en-GB" sz="2400" dirty="0" err="1">
                <a:latin typeface="Georgia" panose="02040502050405020303" pitchFamily="18" charset="0"/>
              </a:rPr>
              <a:t>meget</a:t>
            </a:r>
            <a:r>
              <a:rPr lang="en-GB" sz="2400" dirty="0">
                <a:latin typeface="Georgia" panose="02040502050405020303" pitchFamily="18" charset="0"/>
              </a:rPr>
              <a:t> </a:t>
            </a:r>
            <a:r>
              <a:rPr lang="en-GB" sz="2400" dirty="0" err="1">
                <a:latin typeface="Georgia" panose="02040502050405020303" pitchFamily="18" charset="0"/>
              </a:rPr>
              <a:t>som</a:t>
            </a:r>
            <a:r>
              <a:rPr lang="en-GB" sz="2400" dirty="0">
                <a:latin typeface="Georgia" panose="02040502050405020303" pitchFamily="18" charset="0"/>
              </a:rPr>
              <a:t> </a:t>
            </a:r>
            <a:r>
              <a:rPr lang="en-GB" sz="2400" dirty="0" err="1">
                <a:latin typeface="Georgia" panose="02040502050405020303" pitchFamily="18" charset="0"/>
              </a:rPr>
              <a:t>muligt</a:t>
            </a:r>
            <a:endParaRPr lang="en-GB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63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6CF0E-2862-4EFA-BBE2-92E587E02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26E8C-7BC5-4615-B28F-EC15BEFEF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6866CF-5953-4088-99C1-B8FC82D50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7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1E72-A369-4108-89CE-F30C1120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8D2F8-3255-4150-8979-46AF56520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6291B-CBFA-4E63-90A4-BF0EC0B6D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7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FA8D0-A16C-4AFF-A836-F3ADB671F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A8804-DD18-471D-A227-51D3AA023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B64F9-8DA0-416D-9AFC-ED0142C9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8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232F-7830-4D3C-AF37-457B7595B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A027D-C4F8-449C-B5FC-B146EA710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5DD7E-9A8F-46EE-BC64-E97542D8E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93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6A331-6D33-49AC-A8CA-4E817829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7CF0-DEC9-4443-99F9-07DECDD73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3EACF-0DCB-4606-9968-45CF80626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CB63-CEC7-4067-9ECD-734970E7C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87D65-BA43-4333-A459-D6992D3E0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CDC95-5CE8-47F3-9A27-8FD8DB70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8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112B-355D-4C2A-8BE9-06E88F51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8800" dirty="0" err="1">
                <a:latin typeface="Georgia" panose="02040502050405020303" pitchFamily="18" charset="0"/>
              </a:rPr>
              <a:t>Aftal</a:t>
            </a:r>
            <a:r>
              <a:rPr lang="en-GB" sz="8800" dirty="0">
                <a:latin typeface="Georgia" panose="02040502050405020303" pitchFamily="18" charset="0"/>
              </a:rPr>
              <a:t> </a:t>
            </a:r>
            <a:r>
              <a:rPr lang="en-GB" sz="8800" dirty="0" err="1">
                <a:latin typeface="Georgia" panose="02040502050405020303" pitchFamily="18" charset="0"/>
              </a:rPr>
              <a:t>snitflader</a:t>
            </a:r>
            <a:br>
              <a:rPr lang="en-GB" dirty="0">
                <a:latin typeface="Georgia" panose="02040502050405020303" pitchFamily="18" charset="0"/>
              </a:rPr>
            </a:br>
            <a:r>
              <a:rPr lang="en-GB" sz="2400" dirty="0" err="1">
                <a:latin typeface="Georgia" panose="02040502050405020303" pitchFamily="18" charset="0"/>
              </a:rPr>
              <a:t>og</a:t>
            </a:r>
            <a:r>
              <a:rPr lang="en-GB" sz="2400" dirty="0">
                <a:latin typeface="Georgia" panose="02040502050405020303" pitchFamily="18" charset="0"/>
              </a:rPr>
              <a:t> del </a:t>
            </a:r>
            <a:r>
              <a:rPr lang="en-GB" sz="2400" dirty="0" err="1">
                <a:latin typeface="Georgia" panose="02040502050405020303" pitchFamily="18" charset="0"/>
              </a:rPr>
              <a:t>ikke</a:t>
            </a:r>
            <a:r>
              <a:rPr lang="en-GB" sz="2400" dirty="0">
                <a:latin typeface="Georgia" panose="02040502050405020303" pitchFamily="18" charset="0"/>
              </a:rPr>
              <a:t> </a:t>
            </a:r>
            <a:r>
              <a:rPr lang="en-GB" sz="2400" dirty="0" err="1">
                <a:latin typeface="Georgia" panose="02040502050405020303" pitchFamily="18" charset="0"/>
              </a:rPr>
              <a:t>implementering</a:t>
            </a:r>
            <a:endParaRPr lang="en-GB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28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D9A61-E5E1-4BD2-ABEA-FE52E8AC1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dirty="0" err="1">
                <a:latin typeface="Georgia" panose="02040502050405020303" pitchFamily="18" charset="0"/>
              </a:rPr>
              <a:t>Microservices</a:t>
            </a:r>
            <a:r>
              <a:rPr lang="da-DK" dirty="0">
                <a:latin typeface="Georgia" panose="02040502050405020303" pitchFamily="18" charset="0"/>
              </a:rPr>
              <a:t> er et </a:t>
            </a:r>
            <a:r>
              <a:rPr lang="da-DK" dirty="0" err="1">
                <a:latin typeface="Georgia" panose="02040502050405020303" pitchFamily="18" charset="0"/>
              </a:rPr>
              <a:t>buzzword</a:t>
            </a:r>
            <a:r>
              <a:rPr lang="da-DK" dirty="0">
                <a:latin typeface="Georgia" panose="02040502050405020303" pitchFamily="18" charset="0"/>
              </a:rPr>
              <a:t> der bliver råbt i alle mødelokaler og fra alle hustage i IT branchen i øjeblikket. Men hvad er fakta, og hvad er varm luft? Vi får et overblik over, hvad </a:t>
            </a:r>
            <a:r>
              <a:rPr lang="da-DK" dirty="0" err="1">
                <a:latin typeface="Georgia" panose="02040502050405020303" pitchFamily="18" charset="0"/>
              </a:rPr>
              <a:t>microservices</a:t>
            </a:r>
            <a:r>
              <a:rPr lang="da-DK" dirty="0">
                <a:latin typeface="Georgia" panose="02040502050405020303" pitchFamily="18" charset="0"/>
              </a:rPr>
              <a:t> er, og hvordan du bedst implementerer dem i din organisation. Vi tager et indgående blik på principperne bag </a:t>
            </a:r>
            <a:r>
              <a:rPr lang="da-DK" dirty="0" err="1">
                <a:latin typeface="Georgia" panose="02040502050405020303" pitchFamily="18" charset="0"/>
              </a:rPr>
              <a:t>microservices</a:t>
            </a:r>
            <a:r>
              <a:rPr lang="da-DK" dirty="0">
                <a:latin typeface="Georgia" panose="02040502050405020303" pitchFamily="18" charset="0"/>
              </a:rPr>
              <a:t>, og ser hvordan de adskiller sig fra de webservices vi har bygget de sidste mange år.</a:t>
            </a:r>
            <a:endParaRPr lang="en-GB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5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A5723E75-5C6B-4912-B7BD-E24875FD0C06}"/>
              </a:ext>
            </a:extLst>
          </p:cNvPr>
          <p:cNvSpPr/>
          <p:nvPr/>
        </p:nvSpPr>
        <p:spPr>
          <a:xfrm>
            <a:off x="4285988" y="2316480"/>
            <a:ext cx="1290523" cy="111252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Checkin</a:t>
            </a:r>
            <a:endParaRPr lang="en-GB" sz="1400" dirty="0">
              <a:solidFill>
                <a:schemeClr val="accent1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8DA23A7-4D18-41BC-8B95-F63BB6F6B2E9}"/>
              </a:ext>
            </a:extLst>
          </p:cNvPr>
          <p:cNvSpPr/>
          <p:nvPr/>
        </p:nvSpPr>
        <p:spPr>
          <a:xfrm>
            <a:off x="6470992" y="2316480"/>
            <a:ext cx="1290523" cy="111252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Booking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9E663-F206-414B-81BF-0D5450723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774" y="4367892"/>
            <a:ext cx="1858452" cy="13140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938991-3C6E-4892-9178-8D9474E7B38F}"/>
              </a:ext>
            </a:extLst>
          </p:cNvPr>
          <p:cNvCxnSpPr>
            <a:stCxn id="10" idx="1"/>
            <a:endCxn id="5" idx="0"/>
          </p:cNvCxnSpPr>
          <p:nvPr/>
        </p:nvCxnSpPr>
        <p:spPr>
          <a:xfrm>
            <a:off x="5298381" y="3429000"/>
            <a:ext cx="797619" cy="9388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F40A34-4950-4481-890C-A8F2D0BC0EF8}"/>
              </a:ext>
            </a:extLst>
          </p:cNvPr>
          <p:cNvCxnSpPr>
            <a:stCxn id="11" idx="2"/>
            <a:endCxn id="5" idx="0"/>
          </p:cNvCxnSpPr>
          <p:nvPr/>
        </p:nvCxnSpPr>
        <p:spPr>
          <a:xfrm flipH="1">
            <a:off x="6096000" y="3429000"/>
            <a:ext cx="653122" cy="93889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991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A5723E75-5C6B-4912-B7BD-E24875FD0C06}"/>
              </a:ext>
            </a:extLst>
          </p:cNvPr>
          <p:cNvSpPr/>
          <p:nvPr/>
        </p:nvSpPr>
        <p:spPr>
          <a:xfrm>
            <a:off x="3175645" y="2316480"/>
            <a:ext cx="1290523" cy="111252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Checkin</a:t>
            </a:r>
            <a:endParaRPr lang="en-GB" sz="1400" dirty="0">
              <a:solidFill>
                <a:schemeClr val="accent1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8DA23A7-4D18-41BC-8B95-F63BB6F6B2E9}"/>
              </a:ext>
            </a:extLst>
          </p:cNvPr>
          <p:cNvSpPr/>
          <p:nvPr/>
        </p:nvSpPr>
        <p:spPr>
          <a:xfrm>
            <a:off x="8087521" y="2316480"/>
            <a:ext cx="1290523" cy="111252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Booking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9E663-F206-414B-81BF-0D5450723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80" y="4457699"/>
            <a:ext cx="1858452" cy="13140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938991-3C6E-4892-9178-8D9474E7B38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820906" y="3429000"/>
            <a:ext cx="0" cy="10286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BF40A34-4950-4481-890C-A8F2D0BC0EF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732782" y="3429000"/>
            <a:ext cx="0" cy="102869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93C587F-7942-4229-8A54-1C2AD3D2A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56" y="4457699"/>
            <a:ext cx="1858452" cy="131408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5DEBDD-A893-4CA7-89A8-F3CE68F489C5}"/>
              </a:ext>
            </a:extLst>
          </p:cNvPr>
          <p:cNvCxnSpPr>
            <a:cxnSpLocks/>
          </p:cNvCxnSpPr>
          <p:nvPr/>
        </p:nvCxnSpPr>
        <p:spPr>
          <a:xfrm>
            <a:off x="4750132" y="3093175"/>
            <a:ext cx="31236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2C59EB-A01E-46BD-B7D1-C4A0124A1E9D}"/>
              </a:ext>
            </a:extLst>
          </p:cNvPr>
          <p:cNvCxnSpPr/>
          <p:nvPr/>
        </p:nvCxnSpPr>
        <p:spPr>
          <a:xfrm flipH="1">
            <a:off x="4750132" y="2702378"/>
            <a:ext cx="31120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39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112B-355D-4C2A-8BE9-06E88F51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8800" dirty="0" err="1">
                <a:latin typeface="Georgia" panose="02040502050405020303" pitchFamily="18" charset="0"/>
              </a:rPr>
              <a:t>Decentralisér</a:t>
            </a:r>
            <a:r>
              <a:rPr lang="en-GB" sz="8800" dirty="0">
                <a:latin typeface="Georgia" panose="02040502050405020303" pitchFamily="18" charset="0"/>
              </a:rPr>
              <a:t> -</a:t>
            </a:r>
            <a:br>
              <a:rPr lang="en-GB" sz="8800" dirty="0">
                <a:latin typeface="Georgia" panose="02040502050405020303" pitchFamily="18" charset="0"/>
              </a:rPr>
            </a:br>
            <a:r>
              <a:rPr lang="en-GB" sz="2700" dirty="0" err="1">
                <a:latin typeface="Georgia" panose="02040502050405020303" pitchFamily="18" charset="0"/>
              </a:rPr>
              <a:t>giv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teamet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størst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mulig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frihed</a:t>
            </a:r>
            <a:endParaRPr lang="en-GB" sz="27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942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>
            <a:extLst>
              <a:ext uri="{FF2B5EF4-FFF2-40B4-BE49-F238E27FC236}">
                <a16:creationId xmlns:a16="http://schemas.microsoft.com/office/drawing/2014/main" id="{FBEBACC7-E419-4039-8C50-ECDA373B67B0}"/>
              </a:ext>
            </a:extLst>
          </p:cNvPr>
          <p:cNvSpPr/>
          <p:nvPr/>
        </p:nvSpPr>
        <p:spPr>
          <a:xfrm>
            <a:off x="3338081" y="2574531"/>
            <a:ext cx="1290523" cy="1112520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2">
                    <a:lumMod val="50000"/>
                  </a:schemeClr>
                </a:solidFill>
                <a:latin typeface="Georgia" panose="02040502050405020303" pitchFamily="18" charset="0"/>
              </a:rPr>
              <a:t>Room Service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86DA289F-93C5-40C7-8015-118005AF8A5F}"/>
              </a:ext>
            </a:extLst>
          </p:cNvPr>
          <p:cNvSpPr/>
          <p:nvPr/>
        </p:nvSpPr>
        <p:spPr>
          <a:xfrm>
            <a:off x="3983343" y="4423954"/>
            <a:ext cx="1290523" cy="1112520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accent4">
                    <a:lumMod val="50000"/>
                  </a:schemeClr>
                </a:solidFill>
                <a:latin typeface="Georgia" panose="02040502050405020303" pitchFamily="18" charset="0"/>
              </a:rPr>
              <a:t>Mainte-nance</a:t>
            </a:r>
            <a:endParaRPr lang="en-GB" sz="1400" dirty="0">
              <a:solidFill>
                <a:schemeClr val="accent4">
                  <a:lumMod val="5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6F29DDEF-1F20-4905-9005-04367EAA5F15}"/>
              </a:ext>
            </a:extLst>
          </p:cNvPr>
          <p:cNvSpPr/>
          <p:nvPr/>
        </p:nvSpPr>
        <p:spPr>
          <a:xfrm>
            <a:off x="5273866" y="1134428"/>
            <a:ext cx="1290523" cy="1112520"/>
          </a:xfrm>
          <a:prstGeom prst="hexagon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Checkin</a:t>
            </a:r>
            <a:endParaRPr lang="en-GB" sz="1400" dirty="0">
              <a:solidFill>
                <a:schemeClr val="accent1">
                  <a:lumMod val="20000"/>
                  <a:lumOff val="8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0DF38D71-C17A-45CB-935D-80DC6195BFF4}"/>
              </a:ext>
            </a:extLst>
          </p:cNvPr>
          <p:cNvSpPr/>
          <p:nvPr/>
        </p:nvSpPr>
        <p:spPr>
          <a:xfrm>
            <a:off x="6564389" y="4423954"/>
            <a:ext cx="1290523" cy="1112520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Georgia" panose="02040502050405020303" pitchFamily="18" charset="0"/>
              </a:rPr>
              <a:t>Booking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36CEC488-7895-4C29-AC66-25382953AD5D}"/>
              </a:ext>
            </a:extLst>
          </p:cNvPr>
          <p:cNvSpPr/>
          <p:nvPr/>
        </p:nvSpPr>
        <p:spPr>
          <a:xfrm>
            <a:off x="7209650" y="2574531"/>
            <a:ext cx="1290523" cy="1112520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accent6">
                    <a:lumMod val="20000"/>
                    <a:lumOff val="80000"/>
                  </a:schemeClr>
                </a:solidFill>
                <a:latin typeface="Georgia" panose="02040502050405020303" pitchFamily="18" charset="0"/>
              </a:rPr>
              <a:t>Website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AEEC173-4352-4E42-94B4-E5527B65A5B6}"/>
              </a:ext>
            </a:extLst>
          </p:cNvPr>
          <p:cNvSpPr/>
          <p:nvPr/>
        </p:nvSpPr>
        <p:spPr>
          <a:xfrm>
            <a:off x="1874998" y="2003031"/>
            <a:ext cx="571500" cy="571500"/>
          </a:xfrm>
          <a:prstGeom prst="ellipse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F#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0FEEB6-25F3-42F3-AF21-A7BED6B77AE4}"/>
              </a:ext>
            </a:extLst>
          </p:cNvPr>
          <p:cNvSpPr/>
          <p:nvPr/>
        </p:nvSpPr>
        <p:spPr>
          <a:xfrm>
            <a:off x="1143735" y="2886874"/>
            <a:ext cx="1219069" cy="1219069"/>
          </a:xfrm>
          <a:prstGeom prst="ellipse">
            <a:avLst/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Mongo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4B1801-E394-4919-A9EF-D5969E33F4BC}"/>
              </a:ext>
            </a:extLst>
          </p:cNvPr>
          <p:cNvSpPr/>
          <p:nvPr/>
        </p:nvSpPr>
        <p:spPr>
          <a:xfrm>
            <a:off x="8574334" y="5533687"/>
            <a:ext cx="646067" cy="646067"/>
          </a:xfrm>
          <a:prstGeom prst="ellipse">
            <a:avLst/>
          </a:prstGeom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C#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B8FBD60-3CD5-494E-B54C-17284D7661F6}"/>
              </a:ext>
            </a:extLst>
          </p:cNvPr>
          <p:cNvSpPr/>
          <p:nvPr/>
        </p:nvSpPr>
        <p:spPr>
          <a:xfrm>
            <a:off x="8784146" y="4037881"/>
            <a:ext cx="1219069" cy="1219069"/>
          </a:xfrm>
          <a:prstGeom prst="ellipse">
            <a:avLst/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SQL Server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0478B-78C5-4E73-BA1F-6098CAF0643C}"/>
              </a:ext>
            </a:extLst>
          </p:cNvPr>
          <p:cNvCxnSpPr>
            <a:stCxn id="3" idx="5"/>
            <a:endCxn id="4" idx="3"/>
          </p:cNvCxnSpPr>
          <p:nvPr/>
        </p:nvCxnSpPr>
        <p:spPr>
          <a:xfrm>
            <a:off x="2362804" y="2490837"/>
            <a:ext cx="975277" cy="6399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8B1F2A-7D6C-4DFA-A723-933665933D5C}"/>
              </a:ext>
            </a:extLst>
          </p:cNvPr>
          <p:cNvCxnSpPr>
            <a:stCxn id="10" idx="6"/>
            <a:endCxn id="4" idx="3"/>
          </p:cNvCxnSpPr>
          <p:nvPr/>
        </p:nvCxnSpPr>
        <p:spPr>
          <a:xfrm flipV="1">
            <a:off x="2362804" y="3130791"/>
            <a:ext cx="975277" cy="3656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A6B188-B8B2-408D-B433-A4CFCFC26887}"/>
              </a:ext>
            </a:extLst>
          </p:cNvPr>
          <p:cNvCxnSpPr>
            <a:stCxn id="13" idx="2"/>
            <a:endCxn id="8" idx="0"/>
          </p:cNvCxnSpPr>
          <p:nvPr/>
        </p:nvCxnSpPr>
        <p:spPr>
          <a:xfrm flipH="1">
            <a:off x="7854912" y="4647416"/>
            <a:ext cx="929234" cy="33279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34FD1C-CC92-4CB2-A0A6-16CB6EED4975}"/>
              </a:ext>
            </a:extLst>
          </p:cNvPr>
          <p:cNvCxnSpPr>
            <a:stCxn id="12" idx="1"/>
            <a:endCxn id="8" idx="0"/>
          </p:cNvCxnSpPr>
          <p:nvPr/>
        </p:nvCxnSpPr>
        <p:spPr>
          <a:xfrm flipH="1" flipV="1">
            <a:off x="7854912" y="4980214"/>
            <a:ext cx="814036" cy="6480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58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112B-355D-4C2A-8BE9-06E88F51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800" dirty="0" err="1">
                <a:latin typeface="Georgia" panose="02040502050405020303" pitchFamily="18" charset="0"/>
              </a:rPr>
              <a:t>Individuel</a:t>
            </a:r>
            <a:r>
              <a:rPr lang="en-GB" sz="8800" dirty="0">
                <a:latin typeface="Georgia" panose="02040502050405020303" pitchFamily="18" charset="0"/>
              </a:rPr>
              <a:t> </a:t>
            </a:r>
            <a:r>
              <a:rPr lang="en-GB" sz="8800" dirty="0" err="1">
                <a:latin typeface="Georgia" panose="02040502050405020303" pitchFamily="18" charset="0"/>
              </a:rPr>
              <a:t>udrulning</a:t>
            </a:r>
            <a:endParaRPr lang="en-GB" sz="8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953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6809E-5BE2-4346-876D-4DC8A56D1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C6218-F985-4A1D-90DE-352C7EE73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FA286-6E3D-42FD-B2C4-07362A9F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9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7DF6C-CC8A-4AC1-9AB3-9806E0C7C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7F806-55DD-4C73-87A5-F18AEFCDE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2E536-5176-49C6-AF57-9C1BEF4D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2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3829-E114-4821-9B1C-17A9CAAB3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9674B-0960-424F-B0C8-8590BEC90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1B3AD-98E2-46AC-ACB7-920ED3D7A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70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68138-6C74-49DE-8F0C-C82FE7006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BBD86-09C9-46F6-AA51-A1E4699A1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88CCAA-55BE-47E2-A766-41EFE2FF7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9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F561F-94AC-420D-9D2D-5B5F21B07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3493C-D734-4C6B-8451-CAE64C0F9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615E2-CAC9-41B4-BA59-0246D9333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75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48FA-ACEF-446C-ADB1-EDC63FF3D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50C8-8C1C-40C6-B140-0EB9AED7D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Georgia" panose="02040502050405020303" pitchFamily="18" charset="0"/>
              </a:rPr>
              <a:t>Lidt</a:t>
            </a:r>
            <a:r>
              <a:rPr lang="en-GB" dirty="0">
                <a:latin typeface="Georgia" panose="02040502050405020303" pitchFamily="18" charset="0"/>
              </a:rPr>
              <a:t> </a:t>
            </a:r>
            <a:r>
              <a:rPr lang="en-GB" dirty="0" err="1">
                <a:latin typeface="Georgia" panose="02040502050405020303" pitchFamily="18" charset="0"/>
              </a:rPr>
              <a:t>kontekst</a:t>
            </a:r>
            <a:endParaRPr lang="en-GB" dirty="0">
              <a:latin typeface="Georgia" panose="02040502050405020303" pitchFamily="18" charset="0"/>
            </a:endParaRPr>
          </a:p>
          <a:p>
            <a:r>
              <a:rPr lang="en-GB" dirty="0" err="1">
                <a:latin typeface="Georgia" panose="02040502050405020303" pitchFamily="18" charset="0"/>
              </a:rPr>
              <a:t>Principperne</a:t>
            </a:r>
            <a:r>
              <a:rPr lang="en-GB" dirty="0">
                <a:latin typeface="Georgia" panose="02040502050405020303" pitchFamily="18" charset="0"/>
              </a:rPr>
              <a:t> bag microservices</a:t>
            </a:r>
          </a:p>
          <a:p>
            <a:r>
              <a:rPr lang="en-GB" dirty="0">
                <a:latin typeface="Georgia" panose="02040502050405020303" pitchFamily="18" charset="0"/>
              </a:rPr>
              <a:t>Design patterns &amp; anti patterns</a:t>
            </a:r>
          </a:p>
          <a:p>
            <a:r>
              <a:rPr lang="en-GB" dirty="0" err="1">
                <a:latin typeface="Georgia" panose="02040502050405020303" pitchFamily="18" charset="0"/>
              </a:rPr>
              <a:t>Hvordan</a:t>
            </a:r>
            <a:r>
              <a:rPr lang="en-GB" dirty="0">
                <a:latin typeface="Georgia" panose="02040502050405020303" pitchFamily="18" charset="0"/>
              </a:rPr>
              <a:t> </a:t>
            </a:r>
            <a:r>
              <a:rPr lang="en-GB" dirty="0" err="1">
                <a:latin typeface="Georgia" panose="02040502050405020303" pitchFamily="18" charset="0"/>
              </a:rPr>
              <a:t>kommer</a:t>
            </a:r>
            <a:r>
              <a:rPr lang="en-GB" dirty="0">
                <a:latin typeface="Georgia" panose="02040502050405020303" pitchFamily="18" charset="0"/>
              </a:rPr>
              <a:t> </a:t>
            </a:r>
            <a:r>
              <a:rPr lang="en-GB" dirty="0" err="1">
                <a:latin typeface="Georgia" panose="02040502050405020303" pitchFamily="18" charset="0"/>
              </a:rPr>
              <a:t>jeg</a:t>
            </a:r>
            <a:r>
              <a:rPr lang="en-GB" dirty="0">
                <a:latin typeface="Georgia" panose="02040502050405020303" pitchFamily="18" charset="0"/>
              </a:rPr>
              <a:t> </a:t>
            </a:r>
            <a:r>
              <a:rPr lang="en-GB" dirty="0" err="1">
                <a:latin typeface="Georgia" panose="02040502050405020303" pitchFamily="18" charset="0"/>
              </a:rPr>
              <a:t>igang</a:t>
            </a:r>
            <a:r>
              <a:rPr lang="en-GB" dirty="0">
                <a:latin typeface="Georgia" panose="02040502050405020303" pitchFamily="18" charset="0"/>
              </a:rPr>
              <a:t>?</a:t>
            </a:r>
          </a:p>
          <a:p>
            <a:pPr marL="0" indent="0">
              <a:buNone/>
            </a:pPr>
            <a:endParaRPr lang="en-GB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452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112B-355D-4C2A-8BE9-06E88F51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 err="1">
                <a:latin typeface="Georgia" panose="02040502050405020303" pitchFamily="18" charset="0"/>
              </a:rPr>
              <a:t>Sæt</a:t>
            </a:r>
            <a:r>
              <a:rPr lang="en-GB" sz="2400" dirty="0">
                <a:latin typeface="Georgia" panose="02040502050405020303" pitchFamily="18" charset="0"/>
              </a:rPr>
              <a:t> </a:t>
            </a:r>
            <a:r>
              <a:rPr lang="en-GB" sz="2400" dirty="0" err="1">
                <a:latin typeface="Georgia" panose="02040502050405020303" pitchFamily="18" charset="0"/>
              </a:rPr>
              <a:t>brugerne</a:t>
            </a:r>
            <a:br>
              <a:rPr lang="en-GB" sz="2400" dirty="0">
                <a:latin typeface="Georgia" panose="02040502050405020303" pitchFamily="18" charset="0"/>
              </a:rPr>
            </a:br>
            <a:r>
              <a:rPr lang="en-GB" sz="9800" dirty="0" err="1">
                <a:latin typeface="Georgia" panose="02040502050405020303" pitchFamily="18" charset="0"/>
              </a:rPr>
              <a:t>først</a:t>
            </a:r>
            <a:endParaRPr lang="en-GB" sz="9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688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68CFB3-3AAE-455C-B92D-C330DB8C0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13" y="1253331"/>
            <a:ext cx="7626373" cy="4351338"/>
          </a:xfrm>
        </p:spPr>
      </p:pic>
    </p:spTree>
    <p:extLst>
      <p:ext uri="{BB962C8B-B14F-4D97-AF65-F5344CB8AC3E}">
        <p14:creationId xmlns:p14="http://schemas.microsoft.com/office/powerpoint/2010/main" val="3412408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35875-134A-49D7-8ACF-1889D542C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305" y="1253331"/>
            <a:ext cx="6459390" cy="4351338"/>
          </a:xfrm>
        </p:spPr>
      </p:pic>
    </p:spTree>
    <p:extLst>
      <p:ext uri="{BB962C8B-B14F-4D97-AF65-F5344CB8AC3E}">
        <p14:creationId xmlns:p14="http://schemas.microsoft.com/office/powerpoint/2010/main" val="632788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D943D4-BA8A-440D-9040-6C1C92C12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556" y="4138811"/>
            <a:ext cx="1717054" cy="924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BCEB68-5720-4986-B0BF-D92E22836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070" y="1708572"/>
            <a:ext cx="5097960" cy="1475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E2AAFE-8222-4775-85B5-6985AEA6D7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716" y="1093369"/>
            <a:ext cx="1903053" cy="27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86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242F-44C4-4F30-BA33-3AF8CFBE2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13F9C-2BF9-44CC-ABC6-9A910E2EC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EA2DEE-A890-486C-BEA8-AE564ED7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12192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63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112B-355D-4C2A-8BE9-06E88F51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800" dirty="0" err="1">
                <a:latin typeface="Georgia" panose="02040502050405020303" pitchFamily="18" charset="0"/>
              </a:rPr>
              <a:t>Isolér</a:t>
            </a:r>
            <a:r>
              <a:rPr lang="en-GB" sz="8800" dirty="0">
                <a:latin typeface="Georgia" panose="02040502050405020303" pitchFamily="18" charset="0"/>
              </a:rPr>
              <a:t> </a:t>
            </a:r>
            <a:r>
              <a:rPr lang="en-GB" sz="8800" dirty="0" err="1">
                <a:latin typeface="Georgia" panose="02040502050405020303" pitchFamily="18" charset="0"/>
              </a:rPr>
              <a:t>fejl</a:t>
            </a:r>
            <a:endParaRPr lang="en-GB" sz="8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610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FF29-EFEC-44AD-8A10-4419970D5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Fallacies of distributed computing</a:t>
            </a:r>
            <a:br>
              <a:rPr lang="en-GB" dirty="0">
                <a:latin typeface="Georgia" panose="02040502050405020303" pitchFamily="18" charset="0"/>
              </a:rPr>
            </a:br>
            <a:r>
              <a:rPr lang="en-GB" sz="2400" dirty="0">
                <a:latin typeface="Georgia" panose="02040502050405020303" pitchFamily="18" charset="0"/>
              </a:rPr>
              <a:t>Peter Deutsch 1994</a:t>
            </a:r>
            <a:endParaRPr lang="en-GB" dirty="0">
              <a:latin typeface="Georgia" panose="020405020504050203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C25D4E-CD1E-43A8-82EF-629A1DB85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78768"/>
            <a:ext cx="10515600" cy="2730047"/>
          </a:xfrm>
        </p:spPr>
        <p:txBody>
          <a:bodyPr numCol="2"/>
          <a:lstStyle/>
          <a:p>
            <a:pPr marL="514350" indent="-51435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The network is reliable</a:t>
            </a:r>
          </a:p>
          <a:p>
            <a:pPr marL="514350" indent="-51435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Latency is zero</a:t>
            </a:r>
          </a:p>
          <a:p>
            <a:pPr marL="514350" indent="-51435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Bandwidth is infinite</a:t>
            </a:r>
          </a:p>
          <a:p>
            <a:pPr marL="514350" indent="-51435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The network is secure</a:t>
            </a:r>
          </a:p>
          <a:p>
            <a:pPr marL="514350" indent="-514350">
              <a:buAutoNum type="arabicPeriod"/>
            </a:pPr>
            <a:endParaRPr lang="en-GB" dirty="0">
              <a:latin typeface="Georgia" panose="02040502050405020303" pitchFamily="18" charset="0"/>
            </a:endParaRPr>
          </a:p>
          <a:p>
            <a:pPr marL="514350" indent="-51435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Topology does not change</a:t>
            </a:r>
          </a:p>
          <a:p>
            <a:pPr marL="514350" indent="-51435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There is one administrator</a:t>
            </a:r>
          </a:p>
          <a:p>
            <a:pPr marL="514350" indent="-51435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Transport cost is zero</a:t>
            </a:r>
          </a:p>
          <a:p>
            <a:pPr marL="514350" indent="-514350">
              <a:buAutoNum type="arabicPeriod"/>
            </a:pPr>
            <a:r>
              <a:rPr lang="en-GB" dirty="0">
                <a:latin typeface="Georgia" panose="02040502050405020303" pitchFamily="18" charset="0"/>
              </a:rPr>
              <a:t>The network is homogenous</a:t>
            </a:r>
          </a:p>
        </p:txBody>
      </p:sp>
    </p:spTree>
    <p:extLst>
      <p:ext uri="{BB962C8B-B14F-4D97-AF65-F5344CB8AC3E}">
        <p14:creationId xmlns:p14="http://schemas.microsoft.com/office/powerpoint/2010/main" val="2801639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4D41E5-ABC5-4229-A8F3-D6A8D5E45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47" y="847500"/>
            <a:ext cx="5057506" cy="5163000"/>
          </a:xfrm>
        </p:spPr>
      </p:pic>
    </p:spTree>
    <p:extLst>
      <p:ext uri="{BB962C8B-B14F-4D97-AF65-F5344CB8AC3E}">
        <p14:creationId xmlns:p14="http://schemas.microsoft.com/office/powerpoint/2010/main" val="3168093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215D18-2FC9-40FC-A08D-31E6B368D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08" y="2622508"/>
            <a:ext cx="1612983" cy="16129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A55EF4-9AD5-478D-B020-9EAA915A6960}"/>
              </a:ext>
            </a:extLst>
          </p:cNvPr>
          <p:cNvSpPr txBox="1"/>
          <p:nvPr/>
        </p:nvSpPr>
        <p:spPr>
          <a:xfrm>
            <a:off x="8776607" y="6262007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eorgia" panose="02040502050405020303" pitchFamily="18" charset="0"/>
              </a:rPr>
              <a:t>http://www.thepollyproject.org/</a:t>
            </a:r>
          </a:p>
        </p:txBody>
      </p:sp>
    </p:spTree>
    <p:extLst>
      <p:ext uri="{BB962C8B-B14F-4D97-AF65-F5344CB8AC3E}">
        <p14:creationId xmlns:p14="http://schemas.microsoft.com/office/powerpoint/2010/main" val="2920190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112B-355D-4C2A-8BE9-06E88F512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400" dirty="0" err="1">
                <a:latin typeface="Georgia" panose="02040502050405020303" pitchFamily="18" charset="0"/>
              </a:rPr>
              <a:t>Gør</a:t>
            </a:r>
            <a:r>
              <a:rPr lang="en-GB" sz="2400" dirty="0">
                <a:latin typeface="Georgia" panose="02040502050405020303" pitchFamily="18" charset="0"/>
              </a:rPr>
              <a:t> din </a:t>
            </a:r>
            <a:r>
              <a:rPr lang="en-GB" sz="2400" dirty="0" err="1">
                <a:latin typeface="Georgia" panose="02040502050405020303" pitchFamily="18" charset="0"/>
              </a:rPr>
              <a:t>applikation</a:t>
            </a:r>
            <a:r>
              <a:rPr lang="en-GB" sz="2400" dirty="0">
                <a:latin typeface="Georgia" panose="02040502050405020303" pitchFamily="18" charset="0"/>
              </a:rPr>
              <a:t> </a:t>
            </a:r>
            <a:br>
              <a:rPr lang="en-GB" dirty="0">
                <a:latin typeface="Georgia" panose="02040502050405020303" pitchFamily="18" charset="0"/>
              </a:rPr>
            </a:br>
            <a:r>
              <a:rPr lang="en-GB" sz="9800" dirty="0" err="1">
                <a:latin typeface="Georgia" panose="02040502050405020303" pitchFamily="18" charset="0"/>
              </a:rPr>
              <a:t>Observerbar</a:t>
            </a:r>
            <a:endParaRPr lang="en-GB" sz="9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59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2F32-FF0E-4495-A877-0F12F9A7F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700" dirty="0">
                <a:latin typeface="Georgia" panose="02040502050405020303" pitchFamily="18" charset="0"/>
              </a:rPr>
              <a:t>I </a:t>
            </a:r>
            <a:r>
              <a:rPr lang="en-GB" sz="2700" dirty="0" err="1">
                <a:latin typeface="Georgia" panose="02040502050405020303" pitchFamily="18" charset="0"/>
              </a:rPr>
              <a:t>begyndelsen</a:t>
            </a:r>
            <a:r>
              <a:rPr lang="en-GB" sz="2700" dirty="0">
                <a:latin typeface="Georgia" panose="02040502050405020303" pitchFamily="18" charset="0"/>
              </a:rPr>
              <a:t> var</a:t>
            </a:r>
            <a:r>
              <a:rPr lang="en-GB" sz="8800" dirty="0">
                <a:latin typeface="Georgia" panose="02040502050405020303" pitchFamily="18" charset="0"/>
              </a:rPr>
              <a:t> </a:t>
            </a:r>
            <a:br>
              <a:rPr lang="en-GB" sz="8800" dirty="0">
                <a:latin typeface="Georgia" panose="02040502050405020303" pitchFamily="18" charset="0"/>
              </a:rPr>
            </a:br>
            <a:r>
              <a:rPr lang="en-GB" sz="8800" dirty="0" err="1">
                <a:latin typeface="Georgia" panose="02040502050405020303" pitchFamily="18" charset="0"/>
              </a:rPr>
              <a:t>Monolitten</a:t>
            </a:r>
            <a:endParaRPr lang="en-GB" sz="8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3875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79892-8109-4C31-A177-6174A5E10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X-Correlation-ID : 0HLEHG2UP1EOK:00000001</a:t>
            </a:r>
          </a:p>
        </p:txBody>
      </p:sp>
    </p:spTree>
    <p:extLst>
      <p:ext uri="{BB962C8B-B14F-4D97-AF65-F5344CB8AC3E}">
        <p14:creationId xmlns:p14="http://schemas.microsoft.com/office/powerpoint/2010/main" val="251731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8CE05D-2A7E-43BA-B32E-FBA9E8C5F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960" y="1253331"/>
            <a:ext cx="7726080" cy="4351338"/>
          </a:xfrm>
        </p:spPr>
      </p:pic>
    </p:spTree>
    <p:extLst>
      <p:ext uri="{BB962C8B-B14F-4D97-AF65-F5344CB8AC3E}">
        <p14:creationId xmlns:p14="http://schemas.microsoft.com/office/powerpoint/2010/main" val="3712509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A571C0-92CE-4972-914C-0CB99E39C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88" y="1253331"/>
            <a:ext cx="8098023" cy="4351338"/>
          </a:xfrm>
        </p:spPr>
      </p:pic>
    </p:spTree>
    <p:extLst>
      <p:ext uri="{BB962C8B-B14F-4D97-AF65-F5344CB8AC3E}">
        <p14:creationId xmlns:p14="http://schemas.microsoft.com/office/powerpoint/2010/main" val="2428265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2F71C2-2F26-4143-A7D8-73403C57B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38" y="509404"/>
            <a:ext cx="6679924" cy="5839191"/>
          </a:xfrm>
        </p:spPr>
      </p:pic>
    </p:spTree>
    <p:extLst>
      <p:ext uri="{BB962C8B-B14F-4D97-AF65-F5344CB8AC3E}">
        <p14:creationId xmlns:p14="http://schemas.microsoft.com/office/powerpoint/2010/main" val="2568803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61411-7192-424E-9742-139C675D6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9800" dirty="0" err="1">
                <a:latin typeface="Georgia" panose="02040502050405020303" pitchFamily="18" charset="0"/>
              </a:rPr>
              <a:t>Mønstre</a:t>
            </a:r>
            <a:br>
              <a:rPr lang="en-GB" sz="8800" dirty="0">
                <a:latin typeface="Georgia" panose="02040502050405020303" pitchFamily="18" charset="0"/>
              </a:rPr>
            </a:br>
            <a:r>
              <a:rPr lang="en-GB" sz="2700" dirty="0" err="1">
                <a:latin typeface="Georgia" panose="02040502050405020303" pitchFamily="18" charset="0"/>
              </a:rPr>
              <a:t>gør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sådan</a:t>
            </a:r>
            <a:r>
              <a:rPr lang="en-GB" sz="2700" dirty="0">
                <a:latin typeface="Georgia" panose="02040502050405020303" pitchFamily="18" charset="0"/>
              </a:rPr>
              <a:t> her</a:t>
            </a:r>
          </a:p>
        </p:txBody>
      </p:sp>
    </p:spTree>
    <p:extLst>
      <p:ext uri="{BB962C8B-B14F-4D97-AF65-F5344CB8AC3E}">
        <p14:creationId xmlns:p14="http://schemas.microsoft.com/office/powerpoint/2010/main" val="590969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544AAD-58D8-446C-A8FF-2B98381F8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63" y="810362"/>
            <a:ext cx="8147674" cy="52372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88A796-7F10-46C1-8697-3084F4B286DC}"/>
              </a:ext>
            </a:extLst>
          </p:cNvPr>
          <p:cNvSpPr txBox="1"/>
          <p:nvPr/>
        </p:nvSpPr>
        <p:spPr>
          <a:xfrm>
            <a:off x="8411984" y="6310993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Georgia" panose="02040502050405020303" pitchFamily="18" charset="0"/>
              </a:rPr>
              <a:t>http://microservices.io/patterns</a:t>
            </a:r>
          </a:p>
        </p:txBody>
      </p:sp>
    </p:spTree>
    <p:extLst>
      <p:ext uri="{BB962C8B-B14F-4D97-AF65-F5344CB8AC3E}">
        <p14:creationId xmlns:p14="http://schemas.microsoft.com/office/powerpoint/2010/main" val="1182064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C1E5-0A67-4C07-9E2E-ED22B270E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9800" dirty="0">
                <a:latin typeface="Georgia" panose="02040502050405020303" pitchFamily="18" charset="0"/>
              </a:rPr>
              <a:t>Anti-</a:t>
            </a:r>
            <a:r>
              <a:rPr lang="en-GB" sz="9800" dirty="0" err="1">
                <a:latin typeface="Georgia" panose="02040502050405020303" pitchFamily="18" charset="0"/>
              </a:rPr>
              <a:t>mønstre</a:t>
            </a:r>
            <a:br>
              <a:rPr lang="en-GB" sz="8800" dirty="0">
                <a:latin typeface="Georgia" panose="02040502050405020303" pitchFamily="18" charset="0"/>
              </a:rPr>
            </a:br>
            <a:r>
              <a:rPr lang="en-GB" sz="2700" dirty="0" err="1">
                <a:latin typeface="Georgia" panose="02040502050405020303" pitchFamily="18" charset="0"/>
              </a:rPr>
              <a:t>gør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ikke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sådan</a:t>
            </a:r>
            <a:r>
              <a:rPr lang="en-GB" sz="2700" dirty="0">
                <a:latin typeface="Georgia" panose="02040502050405020303" pitchFamily="18" charset="0"/>
              </a:rPr>
              <a:t> her</a:t>
            </a:r>
          </a:p>
        </p:txBody>
      </p:sp>
    </p:spTree>
    <p:extLst>
      <p:ext uri="{BB962C8B-B14F-4D97-AF65-F5344CB8AC3E}">
        <p14:creationId xmlns:p14="http://schemas.microsoft.com/office/powerpoint/2010/main" val="36167888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79B3F-C2AF-499F-B7AB-9FB4DA9AD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1562"/>
            <a:ext cx="10515600" cy="2174875"/>
          </a:xfrm>
        </p:spPr>
        <p:txBody>
          <a:bodyPr numCol="2"/>
          <a:lstStyle/>
          <a:p>
            <a:r>
              <a:rPr lang="en-GB" dirty="0"/>
              <a:t>Distributed Monolith</a:t>
            </a:r>
          </a:p>
          <a:p>
            <a:r>
              <a:rPr lang="en-GB" dirty="0"/>
              <a:t>Decoupling Illusion</a:t>
            </a:r>
          </a:p>
          <a:p>
            <a:r>
              <a:rPr lang="en-GB" dirty="0"/>
              <a:t>Micro Platform</a:t>
            </a:r>
          </a:p>
          <a:p>
            <a:r>
              <a:rPr lang="en-GB" dirty="0"/>
              <a:t>Entity Service</a:t>
            </a:r>
          </a:p>
          <a:p>
            <a:r>
              <a:rPr lang="en-GB" dirty="0" err="1"/>
              <a:t>Anemic</a:t>
            </a:r>
            <a:r>
              <a:rPr lang="en-GB" dirty="0"/>
              <a:t> Service</a:t>
            </a:r>
          </a:p>
          <a:p>
            <a:r>
              <a:rPr lang="en-GB" dirty="0"/>
              <a:t>Unjustified Re-Use</a:t>
            </a:r>
          </a:p>
          <a:p>
            <a:r>
              <a:rPr lang="en-GB" dirty="0"/>
              <a:t>Domain-last Approach</a:t>
            </a:r>
          </a:p>
          <a:p>
            <a:r>
              <a:rPr lang="en-GB" dirty="0"/>
              <a:t>Frontend Monolith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683D7-4038-4F9A-927C-DE8CC1B08191}"/>
              </a:ext>
            </a:extLst>
          </p:cNvPr>
          <p:cNvSpPr txBox="1"/>
          <p:nvPr/>
        </p:nvSpPr>
        <p:spPr>
          <a:xfrm>
            <a:off x="9459290" y="6198055"/>
            <a:ext cx="223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https://bit.ly/2t6lWxZ</a:t>
            </a:r>
          </a:p>
        </p:txBody>
      </p:sp>
    </p:spTree>
    <p:extLst>
      <p:ext uri="{BB962C8B-B14F-4D97-AF65-F5344CB8AC3E}">
        <p14:creationId xmlns:p14="http://schemas.microsoft.com/office/powerpoint/2010/main" val="343770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73F99-AD64-46D4-A015-9876C6AC3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8800" dirty="0" err="1"/>
              <a:t>Konvertér</a:t>
            </a:r>
            <a:br>
              <a:rPr lang="en-GB" dirty="0"/>
            </a:br>
            <a:r>
              <a:rPr lang="en-GB" sz="2700" dirty="0" err="1"/>
              <a:t>til</a:t>
            </a:r>
            <a:r>
              <a:rPr lang="en-GB" sz="2700" dirty="0"/>
              <a:t>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2104211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75F8C-E93C-4CCA-9177-453D16FD9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9416"/>
            <a:ext cx="10515600" cy="599168"/>
          </a:xfrm>
        </p:spPr>
        <p:txBody>
          <a:bodyPr>
            <a:normAutofit fontScale="92500" lnSpcReduction="20000"/>
          </a:bodyPr>
          <a:lstStyle/>
          <a:p>
            <a:pPr marL="514350" indent="-514350" algn="ctr">
              <a:buAutoNum type="arabicPeriod"/>
            </a:pPr>
            <a:r>
              <a:rPr lang="en-GB" sz="4800" dirty="0"/>
              <a:t>Har du </a:t>
            </a:r>
            <a:r>
              <a:rPr lang="en-GB" sz="4800" dirty="0" err="1"/>
              <a:t>brug</a:t>
            </a:r>
            <a:r>
              <a:rPr lang="en-GB" sz="4800" dirty="0"/>
              <a:t> for microservices?</a:t>
            </a:r>
          </a:p>
          <a:p>
            <a:pPr marL="514350" indent="-514350" algn="ctr">
              <a:buAutoNum type="arabicPeriod"/>
            </a:pPr>
            <a:endParaRPr lang="en-GB" dirty="0"/>
          </a:p>
          <a:p>
            <a:pPr marL="514350" indent="-514350" algn="ctr"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479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8AA5B9E-E449-4347-8E05-3D95A59C386A}"/>
              </a:ext>
            </a:extLst>
          </p:cNvPr>
          <p:cNvGrpSpPr/>
          <p:nvPr/>
        </p:nvGrpSpPr>
        <p:grpSpPr>
          <a:xfrm>
            <a:off x="4674736" y="1783896"/>
            <a:ext cx="2842528" cy="3290208"/>
            <a:chOff x="4674736" y="1783896"/>
            <a:chExt cx="2842528" cy="329020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00B637B-59D8-4975-81B8-E3C4DBD49228}"/>
                </a:ext>
              </a:extLst>
            </p:cNvPr>
            <p:cNvSpPr/>
            <p:nvPr/>
          </p:nvSpPr>
          <p:spPr>
            <a:xfrm>
              <a:off x="4674736" y="1783896"/>
              <a:ext cx="2842528" cy="329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E257167-5274-4D1B-8557-2563924387B3}"/>
                </a:ext>
              </a:extLst>
            </p:cNvPr>
            <p:cNvSpPr/>
            <p:nvPr/>
          </p:nvSpPr>
          <p:spPr>
            <a:xfrm>
              <a:off x="4866881" y="2098221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UI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0BC3E0-C725-4625-A751-0F2582D9F6C8}"/>
                </a:ext>
              </a:extLst>
            </p:cNvPr>
            <p:cNvSpPr/>
            <p:nvPr/>
          </p:nvSpPr>
          <p:spPr>
            <a:xfrm>
              <a:off x="4866881" y="3106510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Business logic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65BEC4-FA45-4B7B-9802-CF02BD0F8C99}"/>
                </a:ext>
              </a:extLst>
            </p:cNvPr>
            <p:cNvSpPr/>
            <p:nvPr/>
          </p:nvSpPr>
          <p:spPr>
            <a:xfrm>
              <a:off x="4866881" y="4139291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966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D840-62F6-493F-931C-2D02E8703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marL="514350" indent="-514350" algn="ctr"/>
            <a:r>
              <a:rPr lang="en-GB" dirty="0"/>
              <a:t>2. </a:t>
            </a:r>
            <a:r>
              <a:rPr lang="en-GB" dirty="0" err="1"/>
              <a:t>Er</a:t>
            </a:r>
            <a:r>
              <a:rPr lang="en-GB" dirty="0"/>
              <a:t> du </a:t>
            </a:r>
            <a:r>
              <a:rPr lang="en-GB" dirty="0" err="1"/>
              <a:t>helt</a:t>
            </a:r>
            <a:r>
              <a:rPr lang="en-GB" dirty="0"/>
              <a:t> </a:t>
            </a:r>
            <a:r>
              <a:rPr lang="en-GB" dirty="0" err="1"/>
              <a:t>sikker</a:t>
            </a:r>
            <a:r>
              <a:rPr lang="en-GB" dirty="0"/>
              <a:t>?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2495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AA2E-8105-48B1-8828-F44641031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5334"/>
            <a:ext cx="10515600" cy="6073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4400" dirty="0"/>
              <a:t>3. Du </a:t>
            </a:r>
            <a:r>
              <a:rPr lang="en-GB" sz="4400" dirty="0" err="1"/>
              <a:t>er</a:t>
            </a:r>
            <a:r>
              <a:rPr lang="en-GB" sz="4400" dirty="0"/>
              <a:t> </a:t>
            </a:r>
            <a:r>
              <a:rPr lang="en-GB" sz="4400" dirty="0" err="1"/>
              <a:t>ikke</a:t>
            </a:r>
            <a:r>
              <a:rPr lang="en-GB" sz="4400" dirty="0"/>
              <a:t> bare </a:t>
            </a:r>
            <a:r>
              <a:rPr lang="en-GB" sz="4400" dirty="0" err="1"/>
              <a:t>forelsket</a:t>
            </a:r>
            <a:r>
              <a:rPr lang="en-GB" sz="4400" dirty="0"/>
              <a:t> </a:t>
            </a:r>
            <a:r>
              <a:rPr lang="en-GB" sz="4400" dirty="0" err="1"/>
              <a:t>i</a:t>
            </a:r>
            <a:r>
              <a:rPr lang="en-GB" sz="4400" dirty="0"/>
              <a:t> </a:t>
            </a:r>
            <a:r>
              <a:rPr lang="en-GB" sz="4400" dirty="0" err="1"/>
              <a:t>konceptet</a:t>
            </a:r>
            <a:r>
              <a:rPr lang="en-GB" sz="4400" dirty="0"/>
              <a:t>?</a:t>
            </a:r>
            <a:br>
              <a:rPr lang="en-GB" sz="4400" dirty="0"/>
            </a:b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816077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437E3-6BF8-4EEA-A28A-89C8E3571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70981"/>
            <a:ext cx="10515600" cy="13160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dirty="0"/>
              <a:t>4. </a:t>
            </a:r>
            <a:r>
              <a:rPr lang="en-GB" sz="4400" dirty="0" err="1"/>
              <a:t>Jamen</a:t>
            </a:r>
            <a:r>
              <a:rPr lang="en-GB" sz="4400" dirty="0"/>
              <a:t> </a:t>
            </a:r>
            <a:r>
              <a:rPr lang="en-GB" sz="4400" dirty="0" err="1"/>
              <a:t>så</a:t>
            </a:r>
            <a:r>
              <a:rPr lang="en-GB" sz="4400" dirty="0"/>
              <a:t> lad </a:t>
            </a:r>
            <a:r>
              <a:rPr lang="en-GB" sz="4400" dirty="0" err="1"/>
              <a:t>os</a:t>
            </a:r>
            <a:r>
              <a:rPr lang="en-GB" sz="4400" dirty="0"/>
              <a:t> </a:t>
            </a:r>
            <a:r>
              <a:rPr lang="en-GB" sz="4400" dirty="0" err="1"/>
              <a:t>kigge</a:t>
            </a:r>
            <a:r>
              <a:rPr lang="en-GB" sz="4400" dirty="0"/>
              <a:t> </a:t>
            </a:r>
            <a:r>
              <a:rPr lang="en-GB" sz="4400" dirty="0" err="1"/>
              <a:t>på</a:t>
            </a:r>
            <a:r>
              <a:rPr lang="en-GB" sz="4400" dirty="0"/>
              <a:t> det.</a:t>
            </a:r>
            <a:br>
              <a:rPr lang="en-GB" sz="4400" dirty="0"/>
            </a:b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092268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683E1-F17C-4B4F-9016-73C518133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050" y="2854325"/>
            <a:ext cx="10515600" cy="16033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sz="4400" dirty="0"/>
              <a:t>5. Find det </a:t>
            </a:r>
            <a:r>
              <a:rPr lang="en-GB" sz="4400" dirty="0" err="1"/>
              <a:t>område</a:t>
            </a:r>
            <a:r>
              <a:rPr lang="en-GB" sz="4400" dirty="0"/>
              <a:t> </a:t>
            </a:r>
            <a:r>
              <a:rPr lang="en-GB" sz="4400" dirty="0" err="1"/>
              <a:t>som</a:t>
            </a:r>
            <a:r>
              <a:rPr lang="en-GB" sz="4400" dirty="0"/>
              <a:t> </a:t>
            </a:r>
            <a:r>
              <a:rPr lang="en-GB" sz="4400" dirty="0" err="1"/>
              <a:t>nemmest</a:t>
            </a:r>
            <a:r>
              <a:rPr lang="en-GB" sz="4400" dirty="0"/>
              <a:t> </a:t>
            </a:r>
            <a:r>
              <a:rPr lang="en-GB" sz="4400" dirty="0" err="1"/>
              <a:t>kan</a:t>
            </a:r>
            <a:r>
              <a:rPr lang="en-GB" sz="4400" dirty="0"/>
              <a:t> </a:t>
            </a:r>
            <a:r>
              <a:rPr lang="en-GB" sz="4400" dirty="0" err="1"/>
              <a:t>køre</a:t>
            </a:r>
            <a:r>
              <a:rPr lang="en-GB" sz="4400" dirty="0"/>
              <a:t> </a:t>
            </a:r>
            <a:r>
              <a:rPr lang="en-GB" sz="4400" dirty="0" err="1"/>
              <a:t>som</a:t>
            </a:r>
            <a:r>
              <a:rPr lang="en-GB" sz="4400" dirty="0"/>
              <a:t> </a:t>
            </a:r>
            <a:r>
              <a:rPr lang="en-GB" sz="4400" dirty="0" err="1"/>
              <a:t>selvstændig</a:t>
            </a:r>
            <a:r>
              <a:rPr lang="en-GB" sz="4400" dirty="0"/>
              <a:t> service.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6342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352F1-9D74-4D01-8BC6-B729932F3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6298"/>
            <a:ext cx="10515600" cy="15054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dirty="0"/>
              <a:t>6. Implementer </a:t>
            </a:r>
            <a:r>
              <a:rPr lang="en-GB" sz="4400" dirty="0" err="1"/>
              <a:t>denne</a:t>
            </a:r>
            <a:r>
              <a:rPr lang="en-GB" sz="4400" dirty="0"/>
              <a:t> </a:t>
            </a:r>
            <a:r>
              <a:rPr lang="en-GB" sz="4400" dirty="0" err="1"/>
              <a:t>som</a:t>
            </a:r>
            <a:r>
              <a:rPr lang="en-GB" sz="4400" dirty="0"/>
              <a:t> microservice.</a:t>
            </a:r>
            <a:br>
              <a:rPr lang="en-GB" sz="4400" dirty="0"/>
            </a:b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2445263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A4BCB-5E58-419F-8C1E-809182EDE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dirty="0"/>
              <a:t>7. </a:t>
            </a:r>
            <a:r>
              <a:rPr lang="en-GB" sz="4400" dirty="0" err="1"/>
              <a:t>Sørg</a:t>
            </a:r>
            <a:r>
              <a:rPr lang="en-GB" sz="4400" dirty="0"/>
              <a:t> for at alt </a:t>
            </a:r>
            <a:r>
              <a:rPr lang="en-GB" sz="4400" dirty="0" err="1"/>
              <a:t>er</a:t>
            </a:r>
            <a:r>
              <a:rPr lang="en-GB" sz="4400" dirty="0"/>
              <a:t> </a:t>
            </a:r>
            <a:r>
              <a:rPr lang="en-GB" sz="4400" dirty="0" err="1"/>
              <a:t>afgrænset</a:t>
            </a:r>
            <a:r>
              <a:rPr lang="en-GB" sz="4400" dirty="0"/>
              <a:t> </a:t>
            </a:r>
            <a:r>
              <a:rPr lang="en-GB" sz="4400" dirty="0" err="1"/>
              <a:t>af</a:t>
            </a:r>
            <a:r>
              <a:rPr lang="en-GB" sz="4400" dirty="0"/>
              <a:t> </a:t>
            </a:r>
            <a:r>
              <a:rPr lang="en-GB" sz="4400" b="1" dirty="0" err="1"/>
              <a:t>forretningsdomæne</a:t>
            </a:r>
            <a:r>
              <a:rPr lang="en-GB" sz="4400" dirty="0"/>
              <a:t>, </a:t>
            </a:r>
            <a:r>
              <a:rPr lang="en-GB" sz="4400" b="1" dirty="0" err="1"/>
              <a:t>automatiseret</a:t>
            </a:r>
            <a:r>
              <a:rPr lang="en-GB" sz="4400" dirty="0"/>
              <a:t>, har </a:t>
            </a:r>
            <a:r>
              <a:rPr lang="en-GB" sz="4400" dirty="0" err="1"/>
              <a:t>velafgrænsede</a:t>
            </a:r>
            <a:r>
              <a:rPr lang="en-GB" sz="4400" b="1" dirty="0"/>
              <a:t> </a:t>
            </a:r>
            <a:r>
              <a:rPr lang="en-GB" sz="4400" b="1" dirty="0" err="1"/>
              <a:t>snitflader</a:t>
            </a:r>
            <a:r>
              <a:rPr lang="en-GB" sz="4400" dirty="0"/>
              <a:t>, </a:t>
            </a:r>
            <a:r>
              <a:rPr lang="en-GB" sz="4400" dirty="0" err="1"/>
              <a:t>er</a:t>
            </a:r>
            <a:r>
              <a:rPr lang="en-GB" sz="4400" dirty="0"/>
              <a:t> </a:t>
            </a:r>
            <a:r>
              <a:rPr lang="en-GB" sz="4400" b="1" dirty="0" err="1"/>
              <a:t>decentraliseret</a:t>
            </a:r>
            <a:r>
              <a:rPr lang="en-GB" sz="4400" dirty="0"/>
              <a:t> </a:t>
            </a:r>
            <a:r>
              <a:rPr lang="en-GB" sz="4400" dirty="0" err="1"/>
              <a:t>og</a:t>
            </a:r>
            <a:r>
              <a:rPr lang="en-GB" sz="4400" dirty="0"/>
              <a:t> </a:t>
            </a:r>
            <a:r>
              <a:rPr lang="en-GB" sz="4400" b="1" dirty="0" err="1"/>
              <a:t>individuelt</a:t>
            </a:r>
            <a:r>
              <a:rPr lang="en-GB" sz="4400" b="1" dirty="0"/>
              <a:t> </a:t>
            </a:r>
            <a:r>
              <a:rPr lang="en-GB" sz="4400" b="1" dirty="0" err="1"/>
              <a:t>udrulbart</a:t>
            </a:r>
            <a:r>
              <a:rPr lang="en-GB" sz="4400" dirty="0"/>
              <a:t>, </a:t>
            </a:r>
            <a:r>
              <a:rPr lang="en-GB" sz="4400" dirty="0" err="1"/>
              <a:t>sætter</a:t>
            </a:r>
            <a:r>
              <a:rPr lang="en-GB" sz="4400" dirty="0"/>
              <a:t> </a:t>
            </a:r>
            <a:r>
              <a:rPr lang="en-GB" sz="4400" b="1" dirty="0" err="1"/>
              <a:t>brugeren</a:t>
            </a:r>
            <a:r>
              <a:rPr lang="en-GB" sz="4400" b="1" dirty="0"/>
              <a:t> </a:t>
            </a:r>
            <a:r>
              <a:rPr lang="en-GB" sz="4400" b="1" dirty="0" err="1"/>
              <a:t>først</a:t>
            </a:r>
            <a:r>
              <a:rPr lang="en-GB" sz="4400" dirty="0"/>
              <a:t>, </a:t>
            </a:r>
            <a:r>
              <a:rPr lang="en-GB" sz="4400" b="1" dirty="0" err="1"/>
              <a:t>fejler</a:t>
            </a:r>
            <a:r>
              <a:rPr lang="en-GB" sz="4400" b="1" dirty="0"/>
              <a:t> </a:t>
            </a:r>
            <a:r>
              <a:rPr lang="en-GB" sz="4400" b="1" dirty="0" err="1"/>
              <a:t>isoleret</a:t>
            </a:r>
            <a:r>
              <a:rPr lang="en-GB" sz="4400" dirty="0"/>
              <a:t> </a:t>
            </a:r>
            <a:r>
              <a:rPr lang="en-GB" sz="4400" dirty="0" err="1"/>
              <a:t>og</a:t>
            </a:r>
            <a:r>
              <a:rPr lang="en-GB" sz="4400" dirty="0"/>
              <a:t> </a:t>
            </a:r>
            <a:r>
              <a:rPr lang="en-GB" sz="4400" dirty="0" err="1"/>
              <a:t>kan</a:t>
            </a:r>
            <a:r>
              <a:rPr lang="en-GB" sz="4400" dirty="0"/>
              <a:t> </a:t>
            </a:r>
            <a:r>
              <a:rPr lang="en-GB" sz="4400" b="1" dirty="0" err="1"/>
              <a:t>observeres</a:t>
            </a:r>
            <a:r>
              <a:rPr lang="en-GB" sz="4400" b="1" dirty="0"/>
              <a:t>.</a:t>
            </a:r>
            <a:br>
              <a:rPr lang="en-GB" sz="4400" dirty="0"/>
            </a:b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941006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B093E-A7BB-4FD8-A5A0-FCEC3F8D6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491"/>
            <a:ext cx="10515600" cy="16850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4400" dirty="0"/>
              <a:t>8. </a:t>
            </a:r>
            <a:r>
              <a:rPr lang="en-GB" sz="4400" dirty="0" err="1"/>
              <a:t>Gentag</a:t>
            </a:r>
            <a:r>
              <a:rPr lang="en-GB" sz="4400" dirty="0"/>
              <a:t> </a:t>
            </a:r>
            <a:r>
              <a:rPr lang="en-GB" sz="4400" dirty="0" err="1"/>
              <a:t>punkt</a:t>
            </a:r>
            <a:r>
              <a:rPr lang="en-GB" sz="4400" dirty="0"/>
              <a:t> 5-7 </a:t>
            </a:r>
            <a:r>
              <a:rPr lang="en-GB" sz="4400" dirty="0" err="1"/>
              <a:t>indtil</a:t>
            </a:r>
            <a:r>
              <a:rPr lang="en-GB" sz="4400" dirty="0"/>
              <a:t> du </a:t>
            </a:r>
            <a:r>
              <a:rPr lang="en-GB" sz="4400" dirty="0" err="1"/>
              <a:t>er</a:t>
            </a:r>
            <a:r>
              <a:rPr lang="en-GB" sz="4400" dirty="0"/>
              <a:t> </a:t>
            </a:r>
            <a:r>
              <a:rPr lang="en-GB" sz="4400" dirty="0" err="1"/>
              <a:t>tilfreds</a:t>
            </a:r>
            <a:r>
              <a:rPr lang="en-GB" sz="4400" dirty="0"/>
              <a:t> med </a:t>
            </a:r>
            <a:r>
              <a:rPr lang="en-GB" sz="4400" dirty="0" err="1"/>
              <a:t>resultatet</a:t>
            </a:r>
            <a:r>
              <a:rPr lang="en-GB" sz="4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3259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6D04-BC2A-4A97-9ED3-5A86B4B75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9800" dirty="0" err="1"/>
              <a:t>Diskutér</a:t>
            </a:r>
            <a:br>
              <a:rPr lang="en-GB" sz="8800" dirty="0"/>
            </a:br>
            <a:r>
              <a:rPr lang="en-GB" sz="2700" dirty="0" err="1"/>
              <a:t>eller</a:t>
            </a:r>
            <a:r>
              <a:rPr lang="en-GB" sz="2700" dirty="0"/>
              <a:t> har I </a:t>
            </a:r>
            <a:r>
              <a:rPr lang="en-GB" sz="2700" dirty="0" err="1"/>
              <a:t>spørgsmål</a:t>
            </a:r>
            <a:r>
              <a:rPr lang="en-GB" sz="2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198769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7EB82-C77D-4FDF-B1FE-AB0A41265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986" y="2827337"/>
            <a:ext cx="6716486" cy="120332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Georgia" panose="02040502050405020303" pitchFamily="18" charset="0"/>
              </a:rPr>
              <a:t>nikolaj@winnes.dk</a:t>
            </a:r>
          </a:p>
          <a:p>
            <a:pPr marL="0" indent="0">
              <a:buNone/>
            </a:pPr>
            <a:r>
              <a:rPr lang="en-GB" dirty="0">
                <a:latin typeface="Georgia" panose="02040502050405020303" pitchFamily="18" charset="0"/>
              </a:rPr>
              <a:t>https://www.linkedin.com/in/nikolajw/</a:t>
            </a:r>
          </a:p>
          <a:p>
            <a:pPr marL="0" indent="0">
              <a:buNone/>
            </a:pPr>
            <a:endParaRPr lang="en-GB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45E710-C775-496F-B641-140CE698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76" y="1551214"/>
            <a:ext cx="2109823" cy="317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7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85D1038-D323-48E7-A089-3167D2F52AC0}"/>
              </a:ext>
            </a:extLst>
          </p:cNvPr>
          <p:cNvGrpSpPr/>
          <p:nvPr/>
        </p:nvGrpSpPr>
        <p:grpSpPr>
          <a:xfrm>
            <a:off x="1504560" y="2513239"/>
            <a:ext cx="2842528" cy="3290208"/>
            <a:chOff x="4674736" y="1783896"/>
            <a:chExt cx="2842528" cy="32902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C25C973-31D9-4149-8C42-9F5DE65E099A}"/>
                </a:ext>
              </a:extLst>
            </p:cNvPr>
            <p:cNvSpPr/>
            <p:nvPr/>
          </p:nvSpPr>
          <p:spPr>
            <a:xfrm>
              <a:off x="4674736" y="1783896"/>
              <a:ext cx="2842528" cy="329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C4BDB3-45AF-42B4-AC70-1F5EAF931DD5}"/>
                </a:ext>
              </a:extLst>
            </p:cNvPr>
            <p:cNvSpPr/>
            <p:nvPr/>
          </p:nvSpPr>
          <p:spPr>
            <a:xfrm>
              <a:off x="4866881" y="2098221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UI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4FBA8C-6788-481A-BE0E-E8A2CA720CE6}"/>
                </a:ext>
              </a:extLst>
            </p:cNvPr>
            <p:cNvSpPr/>
            <p:nvPr/>
          </p:nvSpPr>
          <p:spPr>
            <a:xfrm>
              <a:off x="4866881" y="3106510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Business logic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C20BCB-12FB-4950-A693-7CC56EE7A3DD}"/>
                </a:ext>
              </a:extLst>
            </p:cNvPr>
            <p:cNvSpPr/>
            <p:nvPr/>
          </p:nvSpPr>
          <p:spPr>
            <a:xfrm>
              <a:off x="4866881" y="4139291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Data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A73FB7-6816-4D8F-887E-4EF208C86D2E}"/>
              </a:ext>
            </a:extLst>
          </p:cNvPr>
          <p:cNvGrpSpPr/>
          <p:nvPr/>
        </p:nvGrpSpPr>
        <p:grpSpPr>
          <a:xfrm>
            <a:off x="4698012" y="2513239"/>
            <a:ext cx="2842528" cy="3290208"/>
            <a:chOff x="5295228" y="1783896"/>
            <a:chExt cx="2842528" cy="329020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620DA6-4C9D-4395-AF7D-25D334B0844C}"/>
                </a:ext>
              </a:extLst>
            </p:cNvPr>
            <p:cNvSpPr/>
            <p:nvPr/>
          </p:nvSpPr>
          <p:spPr>
            <a:xfrm>
              <a:off x="5295228" y="1783896"/>
              <a:ext cx="2842528" cy="329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AA2B7F7-08E6-4295-B2F3-2D91622E1280}"/>
                </a:ext>
              </a:extLst>
            </p:cNvPr>
            <p:cNvSpPr/>
            <p:nvPr/>
          </p:nvSpPr>
          <p:spPr>
            <a:xfrm>
              <a:off x="5528051" y="2093610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UI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CEF5B8-3D82-494E-94C8-CED71E5CFB49}"/>
                </a:ext>
              </a:extLst>
            </p:cNvPr>
            <p:cNvSpPr/>
            <p:nvPr/>
          </p:nvSpPr>
          <p:spPr>
            <a:xfrm>
              <a:off x="5528051" y="3116450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Business logic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CD19A5-BAF0-46A1-BEFE-F08562DE2453}"/>
                </a:ext>
              </a:extLst>
            </p:cNvPr>
            <p:cNvSpPr/>
            <p:nvPr/>
          </p:nvSpPr>
          <p:spPr>
            <a:xfrm>
              <a:off x="5528051" y="4139291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Data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E47F183-61D7-4BC8-9939-0F0CAE375B15}"/>
              </a:ext>
            </a:extLst>
          </p:cNvPr>
          <p:cNvGrpSpPr/>
          <p:nvPr/>
        </p:nvGrpSpPr>
        <p:grpSpPr>
          <a:xfrm>
            <a:off x="7891464" y="2513239"/>
            <a:ext cx="2842528" cy="3290208"/>
            <a:chOff x="4674736" y="1783896"/>
            <a:chExt cx="2842528" cy="329020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37A00E-EB6E-49F5-B9A7-1406AD8F3F44}"/>
                </a:ext>
              </a:extLst>
            </p:cNvPr>
            <p:cNvSpPr/>
            <p:nvPr/>
          </p:nvSpPr>
          <p:spPr>
            <a:xfrm>
              <a:off x="4674736" y="1783896"/>
              <a:ext cx="2842528" cy="329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484043-6F1A-4D76-8ED6-9A6217149690}"/>
                </a:ext>
              </a:extLst>
            </p:cNvPr>
            <p:cNvSpPr/>
            <p:nvPr/>
          </p:nvSpPr>
          <p:spPr>
            <a:xfrm>
              <a:off x="4866881" y="2098221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UI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A546983-642D-4CEC-8969-D4668F52171F}"/>
                </a:ext>
              </a:extLst>
            </p:cNvPr>
            <p:cNvSpPr/>
            <p:nvPr/>
          </p:nvSpPr>
          <p:spPr>
            <a:xfrm>
              <a:off x="4866881" y="3106510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Business logic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08E335-637C-4A25-BE02-59E24A137E9A}"/>
                </a:ext>
              </a:extLst>
            </p:cNvPr>
            <p:cNvSpPr/>
            <p:nvPr/>
          </p:nvSpPr>
          <p:spPr>
            <a:xfrm>
              <a:off x="4866881" y="4139291"/>
              <a:ext cx="2376882" cy="683784"/>
            </a:xfrm>
            <a:prstGeom prst="rect">
              <a:avLst/>
            </a:prstGeom>
            <a:ln w="38100"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latin typeface="Georgia" panose="02040502050405020303" pitchFamily="18" charset="0"/>
                </a:rPr>
                <a:t>Data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6F01B79-B201-44BD-840F-66B15D394125}"/>
              </a:ext>
            </a:extLst>
          </p:cNvPr>
          <p:cNvSpPr/>
          <p:nvPr/>
        </p:nvSpPr>
        <p:spPr>
          <a:xfrm>
            <a:off x="1504560" y="1243957"/>
            <a:ext cx="9229432" cy="742950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Georgia" panose="02040502050405020303" pitchFamily="18" charset="0"/>
              </a:rPr>
              <a:t>Load Balancer</a:t>
            </a:r>
          </a:p>
        </p:txBody>
      </p:sp>
    </p:spTree>
    <p:extLst>
      <p:ext uri="{BB962C8B-B14F-4D97-AF65-F5344CB8AC3E}">
        <p14:creationId xmlns:p14="http://schemas.microsoft.com/office/powerpoint/2010/main" val="1937012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E938D-BEC3-44E5-B589-C5AFC5E8E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sz="2700" dirty="0" err="1">
                <a:latin typeface="Georgia" panose="02040502050405020303" pitchFamily="18" charset="0"/>
              </a:rPr>
              <a:t>Hvad</a:t>
            </a:r>
            <a:r>
              <a:rPr lang="en-GB" sz="2700" dirty="0">
                <a:latin typeface="Georgia" panose="02040502050405020303" pitchFamily="18" charset="0"/>
              </a:rPr>
              <a:t> </a:t>
            </a:r>
            <a:r>
              <a:rPr lang="en-GB" sz="2700" dirty="0" err="1">
                <a:latin typeface="Georgia" panose="02040502050405020303" pitchFamily="18" charset="0"/>
              </a:rPr>
              <a:t>er</a:t>
            </a:r>
            <a:br>
              <a:rPr lang="en-GB" sz="8800" dirty="0">
                <a:latin typeface="Georgia" panose="02040502050405020303" pitchFamily="18" charset="0"/>
              </a:rPr>
            </a:br>
            <a:r>
              <a:rPr lang="en-GB" sz="8800" dirty="0">
                <a:latin typeface="Georgia" panose="02040502050405020303" pitchFamily="18" charset="0"/>
              </a:rPr>
              <a:t>Microservices?</a:t>
            </a:r>
          </a:p>
        </p:txBody>
      </p:sp>
    </p:spTree>
    <p:extLst>
      <p:ext uri="{BB962C8B-B14F-4D97-AF65-F5344CB8AC3E}">
        <p14:creationId xmlns:p14="http://schemas.microsoft.com/office/powerpoint/2010/main" val="1579715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4D41E5-ABC5-4229-A8F3-D6A8D5E45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47" y="847500"/>
            <a:ext cx="5057506" cy="5163000"/>
          </a:xfrm>
        </p:spPr>
      </p:pic>
    </p:spTree>
    <p:extLst>
      <p:ext uri="{BB962C8B-B14F-4D97-AF65-F5344CB8AC3E}">
        <p14:creationId xmlns:p14="http://schemas.microsoft.com/office/powerpoint/2010/main" val="348227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FEEA-9E88-4FD3-AD05-AA3A8F0E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800" b="1" dirty="0">
                <a:latin typeface="Georgia" panose="02040502050405020303" pitchFamily="18" charset="0"/>
              </a:rPr>
              <a:t>8</a:t>
            </a:r>
            <a:r>
              <a:rPr lang="en-GB" sz="8800" dirty="0">
                <a:latin typeface="Georgia" panose="02040502050405020303" pitchFamily="18" charset="0"/>
              </a:rPr>
              <a:t> </a:t>
            </a:r>
            <a:r>
              <a:rPr lang="en-GB" sz="8800" dirty="0" err="1">
                <a:latin typeface="Georgia" panose="02040502050405020303" pitchFamily="18" charset="0"/>
              </a:rPr>
              <a:t>principper</a:t>
            </a:r>
            <a:endParaRPr lang="en-GB" sz="8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95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2587</TotalTime>
  <Words>508</Words>
  <Application>Microsoft Office PowerPoint</Application>
  <PresentationFormat>Widescreen</PresentationFormat>
  <Paragraphs>129</Paragraphs>
  <Slides>58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Georgia</vt:lpstr>
      <vt:lpstr>Office Theme</vt:lpstr>
      <vt:lpstr>Microservices et overblik</vt:lpstr>
      <vt:lpstr>PowerPoint Presentation</vt:lpstr>
      <vt:lpstr>Agenda</vt:lpstr>
      <vt:lpstr>I begyndelsen var  Monolitten</vt:lpstr>
      <vt:lpstr>PowerPoint Presentation</vt:lpstr>
      <vt:lpstr>PowerPoint Presentation</vt:lpstr>
      <vt:lpstr>Hvad er Microservices?</vt:lpstr>
      <vt:lpstr>PowerPoint Presentation</vt:lpstr>
      <vt:lpstr>8 principper</vt:lpstr>
      <vt:lpstr>Tag udgangspunkt i dit  forretningsdomæne</vt:lpstr>
      <vt:lpstr>Hotêl</vt:lpstr>
      <vt:lpstr>Automatisér så meget som muligt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Aftal snitflader og del ikke implementering</vt:lpstr>
      <vt:lpstr>PowerPoint Presentation</vt:lpstr>
      <vt:lpstr>PowerPoint Presentation</vt:lpstr>
      <vt:lpstr>Decentralisér - giv teamet størst mulig frihed</vt:lpstr>
      <vt:lpstr>PowerPoint Presentation</vt:lpstr>
      <vt:lpstr>Individuel udrulning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Sæt brugerne først</vt:lpstr>
      <vt:lpstr>PowerPoint Presentation</vt:lpstr>
      <vt:lpstr>PowerPoint Presentation</vt:lpstr>
      <vt:lpstr>PowerPoint Presentation</vt:lpstr>
      <vt:lpstr>PowerPoint Presentation</vt:lpstr>
      <vt:lpstr>Isolér fejl</vt:lpstr>
      <vt:lpstr>Fallacies of distributed computing Peter Deutsch 1994</vt:lpstr>
      <vt:lpstr>PowerPoint Presentation</vt:lpstr>
      <vt:lpstr>PowerPoint Presentation</vt:lpstr>
      <vt:lpstr>Gør din applikation  Observerbar</vt:lpstr>
      <vt:lpstr>X-Correlation-ID : 0HLEHG2UP1EOK:00000001</vt:lpstr>
      <vt:lpstr>PowerPoint Presentation</vt:lpstr>
      <vt:lpstr>PowerPoint Presentation</vt:lpstr>
      <vt:lpstr>PowerPoint Presentation</vt:lpstr>
      <vt:lpstr>Mønstre gør sådan her</vt:lpstr>
      <vt:lpstr>PowerPoint Presentation</vt:lpstr>
      <vt:lpstr>Anti-mønstre gør ikke sådan her</vt:lpstr>
      <vt:lpstr>PowerPoint Presentation</vt:lpstr>
      <vt:lpstr>Konvertér til microservices</vt:lpstr>
      <vt:lpstr>PowerPoint Presentation</vt:lpstr>
      <vt:lpstr>2. Er du helt sikker?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Diskutér eller har I spørgsmål?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– et overblik</dc:title>
  <dc:creator>NIKOLAJ WINNES</dc:creator>
  <cp:lastModifiedBy>NIKOLAJ WINNES</cp:lastModifiedBy>
  <cp:revision>47</cp:revision>
  <dcterms:created xsi:type="dcterms:W3CDTF">2018-06-01T12:56:41Z</dcterms:created>
  <dcterms:modified xsi:type="dcterms:W3CDTF">2018-06-14T10:57:21Z</dcterms:modified>
</cp:coreProperties>
</file>